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1"/>
  </p:notesMasterIdLst>
  <p:sldIdLst>
    <p:sldId id="256" r:id="rId4"/>
    <p:sldId id="258" r:id="rId5"/>
    <p:sldId id="262" r:id="rId6"/>
    <p:sldId id="291" r:id="rId7"/>
    <p:sldId id="292" r:id="rId8"/>
    <p:sldId id="314" r:id="rId9"/>
    <p:sldId id="265" r:id="rId10"/>
    <p:sldId id="273" r:id="rId12"/>
    <p:sldId id="274" r:id="rId13"/>
    <p:sldId id="266" r:id="rId14"/>
    <p:sldId id="276" r:id="rId15"/>
    <p:sldId id="267" r:id="rId16"/>
    <p:sldId id="277" r:id="rId17"/>
    <p:sldId id="279" r:id="rId18"/>
    <p:sldId id="268" r:id="rId19"/>
    <p:sldId id="283" r:id="rId20"/>
    <p:sldId id="289" r:id="rId21"/>
    <p:sldId id="290" r:id="rId22"/>
    <p:sldId id="293" r:id="rId23"/>
    <p:sldId id="284" r:id="rId24"/>
    <p:sldId id="294" r:id="rId25"/>
    <p:sldId id="295" r:id="rId26"/>
    <p:sldId id="296" r:id="rId27"/>
    <p:sldId id="297" r:id="rId28"/>
    <p:sldId id="300" r:id="rId29"/>
    <p:sldId id="301" r:id="rId30"/>
    <p:sldId id="270"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31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AE31AE1-35FC-457E-B04E-2B4CFC7B560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AE31AE1-35FC-457E-B04E-2B4CFC7B560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AE31AE1-35FC-457E-B04E-2B4CFC7B560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27311" y="5"/>
            <a:ext cx="12429370"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等腰三角形 11"/>
          <p:cNvSpPr/>
          <p:nvPr userDrawn="1">
            <p:custDataLst>
              <p:tags r:id="rId7"/>
            </p:custDataLst>
          </p:nvPr>
        </p:nvSpPr>
        <p:spPr>
          <a:xfrm rot="16200000">
            <a:off x="7826138" y="2492134"/>
            <a:ext cx="997432"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8"/>
            </p:custDataLst>
          </p:nvPr>
        </p:nvSpPr>
        <p:spPr>
          <a:xfrm>
            <a:off x="2730319" y="2702794"/>
            <a:ext cx="7117545" cy="1118535"/>
          </a:xfrm>
        </p:spPr>
        <p:txBody>
          <a:bodyPr lIns="90000" tIns="46800" rIns="90000" bIns="4680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730319" y="3886684"/>
            <a:ext cx="7117545" cy="676319"/>
          </a:xfrm>
        </p:spPr>
        <p:txBody>
          <a:bodyPr lIns="90000" tIns="46800" rIns="90000" bIns="46800" anchor="t">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3630542" y="4681986"/>
            <a:ext cx="2523129" cy="412826"/>
          </a:xfrm>
        </p:spPr>
        <p:txBody>
          <a:bodyPr lIns="90000" tIns="46800" rIns="90000" bIns="46800" anchor="ctr" anchorCtr="0">
            <a:normAutofit/>
          </a:bodyPr>
          <a:lstStyle>
            <a:lvl1pPr marL="0" indent="0" algn="r">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6402188" y="4681986"/>
            <a:ext cx="2523127" cy="412826"/>
          </a:xfrm>
        </p:spPr>
        <p:txBody>
          <a:bodyPr lIns="90000" tIns="46800" rIns="90000" bIns="46800" anchor="ctr" anchorCtr="0">
            <a:normAutofit/>
          </a:bodyPr>
          <a:lstStyle>
            <a:lvl1pPr marL="0" indent="0" algn="l">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4001597" y="5613400"/>
            <a:ext cx="8190403"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nvGrpSpPr>
          <p:cNvPr id="10" name="组合 9"/>
          <p:cNvGrpSpPr/>
          <p:nvPr userDrawn="1">
            <p:custDataLst>
              <p:tags r:id="rId5"/>
            </p:custDataLst>
          </p:nvPr>
        </p:nvGrpSpPr>
        <p:grpSpPr>
          <a:xfrm>
            <a:off x="5187002" y="2377388"/>
            <a:ext cx="570170" cy="707886"/>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endParaRPr lang="zh-CN" altLang="en-US"/>
            </a:p>
          </p:txBody>
        </p:sp>
      </p:grpSp>
      <p:grpSp>
        <p:nvGrpSpPr>
          <p:cNvPr id="14" name="组合 13"/>
          <p:cNvGrpSpPr/>
          <p:nvPr userDrawn="1">
            <p:custDataLst>
              <p:tags r:id="rId8"/>
            </p:custDataLst>
          </p:nvPr>
        </p:nvGrpSpPr>
        <p:grpSpPr>
          <a:xfrm rot="10800000">
            <a:off x="-1" y="0"/>
            <a:ext cx="12192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2" name="标题 1"/>
          <p:cNvSpPr>
            <a:spLocks noGrp="1"/>
          </p:cNvSpPr>
          <p:nvPr>
            <p:ph type="title" hasCustomPrompt="1"/>
            <p:custDataLst>
              <p:tags r:id="rId11"/>
            </p:custDataLst>
          </p:nvPr>
        </p:nvSpPr>
        <p:spPr>
          <a:xfrm>
            <a:off x="3500907" y="3090044"/>
            <a:ext cx="5190185" cy="740727"/>
          </a:xfrm>
        </p:spPr>
        <p:txBody>
          <a:bodyPr lIns="90170" tIns="46990" rIns="90170" bIns="0" anchor="b" anchorCtr="0">
            <a:normAutofit/>
          </a:bodyPr>
          <a:lstStyle>
            <a:lvl1pPr algn="ctr">
              <a:defRPr sz="4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500907" y="3883113"/>
            <a:ext cx="5190185" cy="1477027"/>
          </a:xfrm>
        </p:spPr>
        <p:txBody>
          <a:bodyPr lIns="90170" tIns="0" rIns="90170" bIns="4699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normAutofit/>
          </a:bodyPr>
          <a:lstStyle/>
          <a:p>
            <a:endParaRPr lang="zh-CN" altLang="en-US"/>
          </a:p>
        </p:txBody>
      </p:sp>
      <p:sp>
        <p:nvSpPr>
          <p:cNvPr id="6" name="灯片编号占位符 5"/>
          <p:cNvSpPr>
            <a:spLocks noGrp="1"/>
          </p:cNvSpPr>
          <p:nvPr>
            <p:ph type="sldNum" sz="quarter" idx="12"/>
            <p:custDataLst>
              <p:tags r:id="rId15"/>
            </p:custDataLst>
          </p:nvPr>
        </p:nvSpPr>
        <p:spPr/>
        <p:txBody>
          <a:bodyPr>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170" tIns="46990" rIns="90170" bIns="46990">
            <a:normAutofit/>
          </a:bodyPr>
          <a:lstStyle/>
          <a:p>
            <a:endParaRPr lang="zh-CN" altLang="en-US"/>
          </a:p>
        </p:txBody>
      </p:sp>
      <p:sp>
        <p:nvSpPr>
          <p:cNvPr id="7" name="灯片编号占位符 6"/>
          <p:cNvSpPr>
            <a:spLocks noGrp="1"/>
          </p:cNvSpPr>
          <p:nvPr>
            <p:ph type="sldNum" sz="quarter" idx="12"/>
            <p:custDataLst>
              <p:tags r:id="rId7"/>
            </p:custDataLst>
          </p:nvPr>
        </p:nvSpPr>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608342" y="5053054"/>
            <a:ext cx="1583658"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88374" y="2588654"/>
            <a:ext cx="5015250" cy="1519707"/>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lIns="90170" tIns="46990" rIns="90170" bIns="46990">
            <a:normAutofit/>
          </a:bodyPr>
          <a:lstStyle/>
          <a:p>
            <a:endParaRPr lang="zh-CN" altLang="en-US"/>
          </a:p>
        </p:txBody>
      </p:sp>
      <p:sp>
        <p:nvSpPr>
          <p:cNvPr id="5" name="灯片编号占位符 4"/>
          <p:cNvSpPr>
            <a:spLocks noGrp="1"/>
          </p:cNvSpPr>
          <p:nvPr>
            <p:ph type="sldNum" sz="quarter" idx="12"/>
            <p:custDataLst>
              <p:tags r:id="rId5"/>
            </p:custDataLst>
          </p:nvPr>
        </p:nvSpPr>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8603626" y="3112882"/>
            <a:ext cx="436739" cy="542227"/>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grpSp>
        <p:nvGrpSpPr>
          <p:cNvPr id="9" name="组合 8"/>
          <p:cNvGrpSpPr/>
          <p:nvPr userDrawn="1">
            <p:custDataLst>
              <p:tags r:id="rId9"/>
            </p:custDataLst>
          </p:nvPr>
        </p:nvGrpSpPr>
        <p:grpSpPr>
          <a:xfrm>
            <a:off x="3151635" y="3119499"/>
            <a:ext cx="436739" cy="542227"/>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001597" y="6045200"/>
            <a:ext cx="8190403"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5"/>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11009630" y="351790"/>
            <a:ext cx="737870" cy="916305"/>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grpSp>
        <p:nvGrpSpPr>
          <p:cNvPr id="14" name="组合 13"/>
          <p:cNvGrpSpPr/>
          <p:nvPr userDrawn="1">
            <p:custDataLst>
              <p:tags r:id="rId6"/>
            </p:custDataLst>
          </p:nvPr>
        </p:nvGrpSpPr>
        <p:grpSpPr>
          <a:xfrm rot="5400000">
            <a:off x="443865" y="5584825"/>
            <a:ext cx="737870" cy="916305"/>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1281113" y="2163600"/>
            <a:ext cx="9626600" cy="3445200"/>
          </a:xfrm>
        </p:spPr>
        <p:txBody>
          <a:bodyPr>
            <a:normAutofit/>
          </a:bodyPr>
          <a:lstStyle>
            <a:lvl1pPr marL="0" indent="0">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583200" y="770400"/>
            <a:ext cx="3960000" cy="882000"/>
          </a:xfrm>
        </p:spPr>
        <p:txBody>
          <a:bodyPr anchor="ctr">
            <a:normAutofit/>
          </a:bodyPr>
          <a:lstStyle>
            <a:lvl1pPr>
              <a:defRPr sz="32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586800" y="1764000"/>
            <a:ext cx="3956400" cy="4093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5101200" y="769938"/>
            <a:ext cx="6480000" cy="5087937"/>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4823460"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a typeface="微软雅黑" panose="020B0503020204020204" charset="-122"/>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lstStyle>
            <a:lvl1pPr algn="ctr">
              <a:defRPr sz="36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5921829" y="0"/>
            <a:ext cx="6270171"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5921829" y="0"/>
            <a:ext cx="6270171"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13" name="矩形 12"/>
          <p:cNvSpPr/>
          <p:nvPr userDrawn="1">
            <p:custDataLst>
              <p:tags r:id="rId5"/>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604520" y="669290"/>
            <a:ext cx="10976610" cy="565150"/>
          </a:xfrm>
        </p:spPr>
        <p:txBody>
          <a:bodyPr anchor="ctr"/>
          <a:lstStyle>
            <a:lvl1pPr algn="ctr">
              <a:lnSpc>
                <a:spcPct val="100000"/>
              </a:lnSpc>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604837" y="1681200"/>
            <a:ext cx="10990800" cy="3211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594000" y="5180400"/>
            <a:ext cx="11001600" cy="1011600"/>
          </a:xfrm>
        </p:spPr>
        <p:txBody>
          <a:bodyPr>
            <a:normAutofit/>
          </a:bodyPr>
          <a:lstStyle>
            <a:lvl1pPr marL="0" indent="0">
              <a:lnSpc>
                <a:spcPct val="130000"/>
              </a:lnSpc>
              <a:spcBef>
                <a:spcPts val="0"/>
              </a:spcBef>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4001597" y="6045200"/>
            <a:ext cx="8190403"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sp>
        <p:nvSpPr>
          <p:cNvPr id="15" name="矩形 14"/>
          <p:cNvSpPr/>
          <p:nvPr userDrawn="1">
            <p:custDataLst>
              <p:tags r:id="rId5"/>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a:noAutofit/>
          </a:bodyPr>
          <a:lstStyle>
            <a:lvl1pPr>
              <a:lnSpc>
                <a:spcPct val="100000"/>
              </a:lnSpc>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5457825"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grpSp>
        <p:nvGrpSpPr>
          <p:cNvPr id="18" name="组合 17"/>
          <p:cNvGrpSpPr/>
          <p:nvPr userDrawn="1">
            <p:custDataLst>
              <p:tags r:id="rId6"/>
            </p:custDataLst>
          </p:nvPr>
        </p:nvGrpSpPr>
        <p:grpSpPr>
          <a:xfrm>
            <a:off x="6734175" y="5323840"/>
            <a:ext cx="5457825"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522800" y="1339200"/>
            <a:ext cx="9144000" cy="2386800"/>
          </a:xfrm>
        </p:spPr>
        <p:txBody>
          <a:bodyPr anchor="b"/>
          <a:lstStyle>
            <a:lvl1pPr algn="ctr">
              <a:defRPr sz="60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slideLayout" Target="../slideLayouts/slideLayout13.xml"/><Relationship Id="rId19" Type="http://schemas.openxmlformats.org/officeDocument/2006/relationships/tags" Target="../tags/tag15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12.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image" Target="../media/image2.jpeg"/><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4" Type="http://schemas.openxmlformats.org/officeDocument/2006/relationships/slideLayout" Target="../slideLayouts/slideLayout15.xml"/><Relationship Id="rId13" Type="http://schemas.openxmlformats.org/officeDocument/2006/relationships/tags" Target="../tags/tag224.xml"/><Relationship Id="rId12" Type="http://schemas.openxmlformats.org/officeDocument/2006/relationships/image" Target="../media/image4.png"/><Relationship Id="rId11" Type="http://schemas.openxmlformats.org/officeDocument/2006/relationships/tags" Target="../tags/tag223.xml"/><Relationship Id="rId10" Type="http://schemas.openxmlformats.org/officeDocument/2006/relationships/image" Target="../media/image3.png"/><Relationship Id="rId1" Type="http://schemas.openxmlformats.org/officeDocument/2006/relationships/tags" Target="../tags/tag21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231.xml"/><Relationship Id="rId7" Type="http://schemas.openxmlformats.org/officeDocument/2006/relationships/image" Target="../media/image5.png"/><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238.xml"/><Relationship Id="rId7" Type="http://schemas.openxmlformats.org/officeDocument/2006/relationships/image" Target="../media/image6.png"/><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tags" Target="../tags/tag242.xml"/><Relationship Id="rId5" Type="http://schemas.openxmlformats.org/officeDocument/2006/relationships/image" Target="../media/image8.png"/><Relationship Id="rId4" Type="http://schemas.openxmlformats.org/officeDocument/2006/relationships/tags" Target="../tags/tag241.xml"/><Relationship Id="rId3" Type="http://schemas.openxmlformats.org/officeDocument/2006/relationships/image" Target="../media/image7.png"/><Relationship Id="rId2" Type="http://schemas.openxmlformats.org/officeDocument/2006/relationships/tags" Target="../tags/tag240.xml"/><Relationship Id="rId1" Type="http://schemas.openxmlformats.org/officeDocument/2006/relationships/tags" Target="../tags/tag239.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4.xml"/><Relationship Id="rId2" Type="http://schemas.openxmlformats.org/officeDocument/2006/relationships/image" Target="../media/image9.png"/><Relationship Id="rId1" Type="http://schemas.openxmlformats.org/officeDocument/2006/relationships/tags" Target="../tags/tag253.xml"/></Relationships>
</file>

<file path=ppt/slides/_rels/slide2.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7" Type="http://schemas.openxmlformats.org/officeDocument/2006/relationships/slideLayout" Target="../slideLayouts/slideLayout17.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5.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59.xml"/><Relationship Id="rId5" Type="http://schemas.openxmlformats.org/officeDocument/2006/relationships/image" Target="../media/image10.png"/><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21.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image" Target="../media/image13.png"/><Relationship Id="rId7" Type="http://schemas.openxmlformats.org/officeDocument/2006/relationships/tags" Target="../tags/tag264.xml"/><Relationship Id="rId6" Type="http://schemas.openxmlformats.org/officeDocument/2006/relationships/image" Target="../media/image12.png"/><Relationship Id="rId5" Type="http://schemas.openxmlformats.org/officeDocument/2006/relationships/tags" Target="../tags/tag263.xml"/><Relationship Id="rId4" Type="http://schemas.openxmlformats.org/officeDocument/2006/relationships/image" Target="../media/image11.png"/><Relationship Id="rId3" Type="http://schemas.openxmlformats.org/officeDocument/2006/relationships/tags" Target="../tags/tag262.xml"/><Relationship Id="rId2" Type="http://schemas.openxmlformats.org/officeDocument/2006/relationships/tags" Target="../tags/tag261.xml"/><Relationship Id="rId10" Type="http://schemas.openxmlformats.org/officeDocument/2006/relationships/slideLayout" Target="../slideLayouts/slideLayout14.xml"/><Relationship Id="rId1" Type="http://schemas.openxmlformats.org/officeDocument/2006/relationships/tags" Target="../tags/tag260.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70.xml"/><Relationship Id="rId6" Type="http://schemas.openxmlformats.org/officeDocument/2006/relationships/image" Target="../media/image15.png"/><Relationship Id="rId5" Type="http://schemas.openxmlformats.org/officeDocument/2006/relationships/tags" Target="../tags/tag269.xml"/><Relationship Id="rId4" Type="http://schemas.openxmlformats.org/officeDocument/2006/relationships/image" Target="../media/image14.png"/><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74.xml"/><Relationship Id="rId4" Type="http://schemas.openxmlformats.org/officeDocument/2006/relationships/image" Target="../media/image16.png"/><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78.xml"/><Relationship Id="rId4" Type="http://schemas.openxmlformats.org/officeDocument/2006/relationships/image" Target="../media/image17.png"/><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86.xml"/><Relationship Id="rId1" Type="http://schemas.openxmlformats.org/officeDocument/2006/relationships/tags" Target="../tags/tag28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88.xml"/><Relationship Id="rId1" Type="http://schemas.openxmlformats.org/officeDocument/2006/relationships/tags" Target="../tags/tag2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0.xml"/><Relationship Id="rId1" Type="http://schemas.openxmlformats.org/officeDocument/2006/relationships/tags" Target="../tags/tag289.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2.xml"/><Relationship Id="rId1" Type="http://schemas.openxmlformats.org/officeDocument/2006/relationships/tags" Target="../tags/tag29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4.xml"/><Relationship Id="rId1" Type="http://schemas.openxmlformats.org/officeDocument/2006/relationships/tags" Target="../tags/tag29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6.xml"/><Relationship Id="rId1" Type="http://schemas.openxmlformats.org/officeDocument/2006/relationships/tags" Target="../tags/tag29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8.xml"/><Relationship Id="rId1" Type="http://schemas.openxmlformats.org/officeDocument/2006/relationships/tags" Target="../tags/tag29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00.xml"/><Relationship Id="rId1" Type="http://schemas.openxmlformats.org/officeDocument/2006/relationships/tags" Target="../tags/tag29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02.xml"/><Relationship Id="rId1" Type="http://schemas.openxmlformats.org/officeDocument/2006/relationships/tags" Target="../tags/tag30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04.xml"/><Relationship Id="rId1" Type="http://schemas.openxmlformats.org/officeDocument/2006/relationships/tags" Target="../tags/tag30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06.xml"/><Relationship Id="rId1" Type="http://schemas.openxmlformats.org/officeDocument/2006/relationships/tags" Target="../tags/tag30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08.xml"/><Relationship Id="rId1" Type="http://schemas.openxmlformats.org/officeDocument/2006/relationships/tags" Target="../tags/tag30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10.xml"/><Relationship Id="rId1" Type="http://schemas.openxmlformats.org/officeDocument/2006/relationships/tags" Target="../tags/tag30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5.xml"/><Relationship Id="rId4" Type="http://schemas.openxmlformats.org/officeDocument/2006/relationships/tags" Target="../tags/tag196.xml"/><Relationship Id="rId3" Type="http://schemas.openxmlformats.org/officeDocument/2006/relationships/image" Target="../media/image1.png"/><Relationship Id="rId2" Type="http://schemas.openxmlformats.org/officeDocument/2006/relationships/tags" Target="../tags/tag195.xml"/><Relationship Id="rId1" Type="http://schemas.openxmlformats.org/officeDocument/2006/relationships/tags" Target="../tags/tag19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5.xml"/><Relationship Id="rId4" Type="http://schemas.openxmlformats.org/officeDocument/2006/relationships/tags" Target="../tags/tag199.xml"/><Relationship Id="rId3" Type="http://schemas.openxmlformats.org/officeDocument/2006/relationships/image" Target="../media/image1.png"/><Relationship Id="rId2" Type="http://schemas.openxmlformats.org/officeDocument/2006/relationships/tags" Target="../tags/tag198.xml"/><Relationship Id="rId1" Type="http://schemas.openxmlformats.org/officeDocument/2006/relationships/tags" Target="../tags/tag19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5.xml"/><Relationship Id="rId4" Type="http://schemas.openxmlformats.org/officeDocument/2006/relationships/tags" Target="../tags/tag202.xml"/><Relationship Id="rId3" Type="http://schemas.openxmlformats.org/officeDocument/2006/relationships/image" Target="../media/image1.png"/><Relationship Id="rId2" Type="http://schemas.openxmlformats.org/officeDocument/2006/relationships/tags" Target="../tags/tag201.xml"/><Relationship Id="rId1"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730319" y="2595479"/>
            <a:ext cx="7117545" cy="1118535"/>
          </a:xfrm>
        </p:spPr>
        <p:txBody>
          <a:bodyPr>
            <a:normAutofit/>
          </a:bodyPr>
          <a:lstStyle/>
          <a:p>
            <a:r>
              <a:rPr lang="en-US" altLang="zh-CN" dirty="0">
                <a:sym typeface="+mn-lt"/>
              </a:rPr>
              <a:t>Transformer</a:t>
            </a:r>
            <a:endParaRPr lang="en-US" altLang="zh-CN" dirty="0">
              <a:sym typeface="+mn-lt"/>
            </a:endParaRPr>
          </a:p>
        </p:txBody>
      </p:sp>
      <p:sp>
        <p:nvSpPr>
          <p:cNvPr id="12" name="文本占位符 11"/>
          <p:cNvSpPr>
            <a:spLocks noGrp="1"/>
          </p:cNvSpPr>
          <p:nvPr>
            <p:ph type="body" sz="quarter" idx="13"/>
            <p:custDataLst>
              <p:tags r:id="rId2"/>
            </p:custDataLst>
          </p:nvPr>
        </p:nvSpPr>
        <p:spPr>
          <a:xfrm>
            <a:off x="4438650" y="4486910"/>
            <a:ext cx="1242060" cy="412750"/>
          </a:xfrm>
        </p:spPr>
        <p:txBody>
          <a:bodyPr>
            <a:noAutofit/>
          </a:bodyPr>
          <a:lstStyle/>
          <a:p>
            <a:r>
              <a:rPr lang="zh-CN" altLang="en-US" sz="2400">
                <a:sym typeface="+mn-lt"/>
              </a:rPr>
              <a:t>李育恒</a:t>
            </a:r>
            <a:endParaRPr lang="zh-CN" altLang="en-US" sz="2400">
              <a:sym typeface="+mn-lt"/>
            </a:endParaRPr>
          </a:p>
        </p:txBody>
      </p:sp>
      <p:sp>
        <p:nvSpPr>
          <p:cNvPr id="13" name="文本占位符 12"/>
          <p:cNvSpPr>
            <a:spLocks noGrp="1"/>
          </p:cNvSpPr>
          <p:nvPr>
            <p:ph type="body" sz="quarter" idx="14"/>
            <p:custDataLst>
              <p:tags r:id="rId3"/>
            </p:custDataLst>
          </p:nvPr>
        </p:nvSpPr>
        <p:spPr>
          <a:xfrm>
            <a:off x="6195060" y="4486910"/>
            <a:ext cx="2008505" cy="412750"/>
          </a:xfrm>
        </p:spPr>
        <p:txBody>
          <a:bodyPr>
            <a:noAutofit/>
          </a:bodyPr>
          <a:lstStyle/>
          <a:p>
            <a:r>
              <a:rPr lang="en-US" altLang="zh-CN" sz="2400">
                <a:sym typeface="+mn-lt"/>
              </a:rPr>
              <a:t>2023.10.13</a:t>
            </a:r>
            <a:endParaRPr lang="en-US" altLang="zh-CN" sz="2400">
              <a:sym typeface="+mn-lt"/>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idx="4294967295"/>
            <p:custDataLst>
              <p:tags r:id="rId1"/>
            </p:custDataLst>
          </p:nvPr>
        </p:nvSpPr>
        <p:spPr>
          <a:xfrm>
            <a:off x="520700" y="185420"/>
            <a:ext cx="3835400" cy="627380"/>
          </a:xfrm>
        </p:spPr>
        <p:txBody>
          <a:bodyPr>
            <a:normAutofit/>
            <a:scene3d>
              <a:camera prst="orthographicFront"/>
              <a:lightRig rig="threePt" dir="t"/>
            </a:scene3d>
          </a:bodyPr>
          <a:lstStyle/>
          <a:p>
            <a:pPr algn="ctr">
              <a:lnSpc>
                <a:spcPct val="100000"/>
              </a:lnSpc>
            </a:pPr>
            <a:r>
              <a:rPr lang="zh-CN" altLang="zh-CN" sz="3200" b="1" dirty="0">
                <a:solidFill>
                  <a:schemeClr val="accent1"/>
                </a:solidFill>
                <a:effectLst>
                  <a:outerShdw blurRad="38100" dist="25400" dir="5400000" algn="ctr" rotWithShape="0">
                    <a:srgbClr val="6E747A">
                      <a:alpha val="43000"/>
                    </a:srgbClr>
                  </a:outerShdw>
                </a:effectLst>
                <a:uFillTx/>
                <a:ea typeface="汉仪旗黑-85S" panose="00020600040101010101" pitchFamily="18" charset="-122"/>
              </a:rPr>
              <a:t>各层的功能及作用</a:t>
            </a:r>
            <a:endParaRPr lang="zh-CN" altLang="zh-CN" sz="3200" b="1" dirty="0">
              <a:solidFill>
                <a:schemeClr val="accent1"/>
              </a:solidFill>
              <a:effectLst>
                <a:outerShdw blurRad="38100" dist="25400" dir="5400000" algn="ctr" rotWithShape="0">
                  <a:srgbClr val="6E747A">
                    <a:alpha val="43000"/>
                  </a:srgbClr>
                </a:outerShdw>
              </a:effectLst>
              <a:uFillTx/>
              <a:ea typeface="汉仪旗黑-85S" panose="00020600040101010101" pitchFamily="18" charset="-122"/>
            </a:endParaRPr>
          </a:p>
        </p:txBody>
      </p:sp>
      <p:sp>
        <p:nvSpPr>
          <p:cNvPr id="5" name="文本占位符 5"/>
          <p:cNvSpPr txBox="1"/>
          <p:nvPr>
            <p:custDataLst>
              <p:tags r:id="rId2"/>
            </p:custDataLst>
          </p:nvPr>
        </p:nvSpPr>
        <p:spPr>
          <a:xfrm>
            <a:off x="612140" y="741045"/>
            <a:ext cx="10975975" cy="6045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0"/>
              </a:spcBef>
              <a:spcAft>
                <a:spcPts val="1000"/>
              </a:spcAft>
              <a:buFont typeface="Arial" panose="020B0604020202020204" pitchFamily="34" charset="0"/>
              <a:buNone/>
            </a:pPr>
            <a:r>
              <a:rPr lang="zh-CN" altLang="en-US"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文本嵌入层</a:t>
            </a:r>
            <a:r>
              <a:rPr lang="en-US" altLang="zh-CN"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Embedding</a:t>
            </a:r>
            <a:endParaRPr lang="zh-CN" altLang="en-US"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indent="0" algn="just">
              <a:lnSpc>
                <a:spcPct val="130000"/>
              </a:lnSpc>
              <a:spcBef>
                <a:spcPts val="0"/>
              </a:spcBef>
              <a:spcAft>
                <a:spcPts val="1000"/>
              </a:spcAft>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无论是源文本嵌入还是目标文本嵌入，都是为了</a:t>
            </a:r>
            <a:r>
              <a:rPr lang="zh-CN" altLang="en-US" sz="1800" spc="150">
                <a:solidFill>
                  <a:srgbClr val="FFC000"/>
                </a:solidFill>
                <a:latin typeface="Arial" panose="020B0604020202020204" pitchFamily="34" charset="0"/>
                <a:ea typeface="微软雅黑" panose="020B0503020204020204" charset="-122"/>
              </a:rPr>
              <a:t>将文本中词汇的数字表示转变为向量表示</a:t>
            </a:r>
            <a:r>
              <a:rPr lang="zh-CN" altLang="en-US" sz="1800" spc="150">
                <a:solidFill>
                  <a:schemeClr val="tx1">
                    <a:lumMod val="85000"/>
                    <a:lumOff val="15000"/>
                  </a:schemeClr>
                </a:solidFill>
                <a:latin typeface="Arial" panose="020B0604020202020204" pitchFamily="34" charset="0"/>
                <a:ea typeface="微软雅黑" panose="020B0503020204020204" charset="-122"/>
              </a:rPr>
              <a:t>, 希望在这样的高维空间捕捉词汇间的关系.</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位置编码器Positional Encoding</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indent="0" algn="just">
              <a:lnSpc>
                <a:spcPct val="130000"/>
              </a:lnSpc>
              <a:spcBef>
                <a:spcPts val="0"/>
              </a:spcBef>
              <a:spcAft>
                <a:spcPts val="1000"/>
              </a:spcAft>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将词汇位置不同可能会产生不同语义的信息加入到词嵌入张量中, </a:t>
            </a:r>
            <a:r>
              <a:rPr lang="zh-CN" altLang="en-US" sz="1800" spc="150">
                <a:solidFill>
                  <a:srgbClr val="FFC000"/>
                </a:solidFill>
                <a:latin typeface="Arial" panose="020B0604020202020204" pitchFamily="34" charset="0"/>
                <a:ea typeface="微软雅黑" panose="020B0503020204020204" charset="-122"/>
              </a:rPr>
              <a:t>以弥补位置信息的缺失</a:t>
            </a:r>
            <a:r>
              <a:rPr lang="zh-CN" altLang="en-US" sz="1800" spc="150">
                <a:solidFill>
                  <a:schemeClr val="tx1">
                    <a:lumMod val="85000"/>
                    <a:lumOff val="15000"/>
                  </a:schemeClr>
                </a:solidFill>
                <a:latin typeface="Arial" panose="020B0604020202020204" pitchFamily="34" charset="0"/>
                <a:ea typeface="微软雅黑" panose="020B0503020204020204" charset="-122"/>
              </a:rPr>
              <a:t>，最终输出一个加入了位置编码信息的词嵌入张量.</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多头注意力机制Multi-head Attention</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将模型划分为多个头, 分别进行Attention计算, 可以形成多个子空间, </a:t>
            </a:r>
            <a:r>
              <a:rPr lang="zh-CN" altLang="en-US" sz="1800" spc="150">
                <a:solidFill>
                  <a:srgbClr val="FFC000"/>
                </a:solidFill>
                <a:latin typeface="Arial" panose="020B0604020202020204" pitchFamily="34" charset="0"/>
                <a:ea typeface="微软雅黑" panose="020B0503020204020204" charset="-122"/>
              </a:rPr>
              <a:t>让模型去关注不同方面的信息特征</a:t>
            </a:r>
            <a:r>
              <a:rPr lang="zh-CN" altLang="en-US" sz="1800" spc="150">
                <a:solidFill>
                  <a:schemeClr val="tx1">
                    <a:lumMod val="85000"/>
                    <a:lumOff val="15000"/>
                  </a:schemeClr>
                </a:solidFill>
                <a:latin typeface="Arial" panose="020B0604020202020204" pitchFamily="34" charset="0"/>
                <a:ea typeface="微软雅黑" panose="020B0503020204020204" charset="-122"/>
              </a:rPr>
              <a:t>, 更好的提升模型的效果，有助于神经网络捕捉到更丰富的特征信息.</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mn-ea"/>
              </a:rPr>
              <a:t>残差连接和层归一化</a:t>
            </a:r>
            <a:r>
              <a:rPr lang="en-US" altLang="zh-CN"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mn-ea"/>
              </a:rPr>
              <a:t>Add&amp;</a:t>
            </a: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mn-ea"/>
              </a:rPr>
              <a:t>Norm</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mn-ea"/>
            </a:endParaRPr>
          </a:p>
          <a:p>
            <a:pPr marL="0" algn="just">
              <a:lnSpc>
                <a:spcPct val="130000"/>
              </a:lnSpc>
              <a:spcBef>
                <a:spcPts val="0"/>
              </a:spcBef>
              <a:spcAft>
                <a:spcPts val="1000"/>
              </a:spcAft>
              <a:buClrTx/>
              <a:buSzTx/>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sym typeface="+mn-ea"/>
              </a:rPr>
              <a:t>避免了中间层次交换的过程中出现</a:t>
            </a:r>
            <a:r>
              <a:rPr lang="zh-CN" altLang="en-US" sz="1800" spc="150">
                <a:solidFill>
                  <a:srgbClr val="FFC000"/>
                </a:solidFill>
                <a:latin typeface="Arial" panose="020B0604020202020204" pitchFamily="34" charset="0"/>
                <a:ea typeface="微软雅黑" panose="020B0503020204020204" charset="-122"/>
                <a:sym typeface="+mn-ea"/>
              </a:rPr>
              <a:t>梯度消失梯度爆炸</a:t>
            </a:r>
            <a:r>
              <a:rPr lang="zh-CN" altLang="en-US" sz="1800" spc="150">
                <a:solidFill>
                  <a:schemeClr val="tx1">
                    <a:lumMod val="85000"/>
                    <a:lumOff val="15000"/>
                  </a:schemeClr>
                </a:solidFill>
                <a:latin typeface="Arial" panose="020B0604020202020204" pitchFamily="34" charset="0"/>
                <a:ea typeface="微软雅黑" panose="020B0503020204020204" charset="-122"/>
                <a:sym typeface="+mn-ea"/>
              </a:rPr>
              <a:t>等问题。</a:t>
            </a:r>
            <a:endParaRPr lang="zh-CN" altLang="en-US" sz="1800" spc="150">
              <a:solidFill>
                <a:schemeClr val="tx1">
                  <a:lumMod val="85000"/>
                  <a:lumOff val="15000"/>
                </a:schemeClr>
              </a:solidFill>
              <a:latin typeface="Arial" panose="020B0604020202020204" pitchFamily="34" charset="0"/>
              <a:ea typeface="微软雅黑" panose="020B0503020204020204" charset="-122"/>
              <a:sym typeface="+mn-ea"/>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前馈全连接网络Feed Forward</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用于对每个位置的向量进行</a:t>
            </a:r>
            <a:r>
              <a:rPr lang="zh-CN" altLang="en-US" sz="1800" spc="150">
                <a:solidFill>
                  <a:srgbClr val="FFC000"/>
                </a:solidFill>
                <a:latin typeface="Arial" panose="020B0604020202020204" pitchFamily="34" charset="0"/>
                <a:ea typeface="微软雅黑" panose="020B0503020204020204" charset="-122"/>
              </a:rPr>
              <a:t>非线性变换</a:t>
            </a:r>
            <a:r>
              <a:rPr lang="zh-CN" altLang="en-US" sz="1800" spc="150">
                <a:solidFill>
                  <a:schemeClr val="tx1">
                    <a:lumMod val="85000"/>
                    <a:lumOff val="15000"/>
                  </a:schemeClr>
                </a:solidFill>
                <a:latin typeface="Arial" panose="020B0604020202020204" pitchFamily="34" charset="0"/>
                <a:ea typeface="微软雅黑" panose="020B0503020204020204" charset="-122"/>
              </a:rPr>
              <a:t>,从而增强模型的表达能力。</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indent="0" algn="ctr">
              <a:lnSpc>
                <a:spcPct val="130000"/>
              </a:lnSpc>
              <a:spcBef>
                <a:spcPts val="0"/>
              </a:spcBef>
              <a:spcAft>
                <a:spcPts val="1000"/>
              </a:spcAft>
              <a:buFont typeface="Arial" panose="020B0604020202020204" pitchFamily="34" charset="0"/>
              <a:buNone/>
            </a:pP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p:txBody>
      </p:sp>
      <p:grpSp>
        <p:nvGrpSpPr>
          <p:cNvPr id="7" name="组合 6"/>
          <p:cNvGrpSpPr/>
          <p:nvPr>
            <p:custDataLst>
              <p:tags r:id="rId3"/>
            </p:custDataLst>
          </p:nvPr>
        </p:nvGrpSpPr>
        <p:grpSpPr>
          <a:xfrm flipV="1">
            <a:off x="5921829" y="0"/>
            <a:ext cx="6270171" cy="812800"/>
            <a:chOff x="4001597" y="5613400"/>
            <a:chExt cx="8190403" cy="1244600"/>
          </a:xfrm>
        </p:grpSpPr>
        <p:sp>
          <p:nvSpPr>
            <p:cNvPr id="8" name="任意多边形: 形状 7"/>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等腰三角形 8"/>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p>
          </p:txBody>
        </p:sp>
      </p:gr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idx="4294967295"/>
            <p:custDataLst>
              <p:tags r:id="rId1"/>
            </p:custDataLst>
          </p:nvPr>
        </p:nvSpPr>
        <p:spPr>
          <a:xfrm>
            <a:off x="520700" y="297180"/>
            <a:ext cx="3835400" cy="627380"/>
          </a:xfrm>
        </p:spPr>
        <p:txBody>
          <a:bodyPr>
            <a:normAutofit/>
            <a:scene3d>
              <a:camera prst="orthographicFront"/>
              <a:lightRig rig="threePt" dir="t"/>
            </a:scene3d>
          </a:bodyPr>
          <a:lstStyle/>
          <a:p>
            <a:pPr algn="ctr">
              <a:lnSpc>
                <a:spcPct val="100000"/>
              </a:lnSpc>
            </a:pPr>
            <a:r>
              <a:rPr lang="zh-CN" altLang="zh-CN" sz="3200" b="1" dirty="0">
                <a:solidFill>
                  <a:schemeClr val="accent1"/>
                </a:solidFill>
                <a:effectLst>
                  <a:outerShdw blurRad="38100" dist="25400" dir="5400000" algn="ctr" rotWithShape="0">
                    <a:srgbClr val="6E747A">
                      <a:alpha val="43000"/>
                    </a:srgbClr>
                  </a:outerShdw>
                </a:effectLst>
                <a:uFillTx/>
                <a:ea typeface="汉仪旗黑-85S" panose="00020600040101010101" pitchFamily="18" charset="-122"/>
              </a:rPr>
              <a:t>各层的功能及作用</a:t>
            </a:r>
            <a:endParaRPr lang="zh-CN" altLang="zh-CN" sz="3200" b="1" dirty="0">
              <a:solidFill>
                <a:schemeClr val="accent1"/>
              </a:solidFill>
              <a:effectLst>
                <a:outerShdw blurRad="38100" dist="25400" dir="5400000" algn="ctr" rotWithShape="0">
                  <a:srgbClr val="6E747A">
                    <a:alpha val="43000"/>
                  </a:srgbClr>
                </a:outerShdw>
              </a:effectLst>
              <a:uFillTx/>
              <a:ea typeface="汉仪旗黑-85S" panose="00020600040101010101" pitchFamily="18" charset="-122"/>
            </a:endParaRPr>
          </a:p>
        </p:txBody>
      </p:sp>
      <p:sp>
        <p:nvSpPr>
          <p:cNvPr id="5" name="文本占位符 5"/>
          <p:cNvSpPr txBox="1"/>
          <p:nvPr>
            <p:custDataLst>
              <p:tags r:id="rId2"/>
            </p:custDataLst>
          </p:nvPr>
        </p:nvSpPr>
        <p:spPr>
          <a:xfrm>
            <a:off x="713740" y="1440180"/>
            <a:ext cx="10975975" cy="5171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0"/>
              </a:spcBef>
              <a:spcAft>
                <a:spcPts val="1000"/>
              </a:spcAft>
              <a:buFont typeface="Arial" panose="020B0604020202020204" pitchFamily="34" charset="0"/>
              <a:buNone/>
            </a:pPr>
            <a:r>
              <a:rPr lang="zh-CN" altLang="en-US"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掩码自注意力机制</a:t>
            </a:r>
            <a:r>
              <a:rPr lang="en-US" altLang="zh-CN"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Masked Self Attention</a:t>
            </a:r>
            <a:endParaRPr lang="en-US" altLang="zh-CN" sz="2000" spc="15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indent="0" algn="just">
              <a:lnSpc>
                <a:spcPct val="130000"/>
              </a:lnSpc>
              <a:spcBef>
                <a:spcPts val="0"/>
              </a:spcBef>
              <a:spcAft>
                <a:spcPts val="1000"/>
              </a:spcAft>
              <a:buFont typeface="Arial" panose="020B0604020202020204" pitchFamily="34" charset="0"/>
              <a:buNone/>
            </a:pPr>
            <a:r>
              <a:rPr lang="zh-CN" altLang="en-US" sz="1800" spc="150">
                <a:latin typeface="Arial" panose="020B0604020202020204" pitchFamily="34" charset="0"/>
                <a:ea typeface="微软雅黑" panose="020B0503020204020204" charset="-122"/>
              </a:rPr>
              <a:t>在自注意力机制中引入掩码，限制模型</a:t>
            </a:r>
            <a:r>
              <a:rPr lang="zh-CN" altLang="en-US" sz="1800" spc="150">
                <a:solidFill>
                  <a:srgbClr val="FFC000"/>
                </a:solidFill>
                <a:latin typeface="Arial" panose="020B0604020202020204" pitchFamily="34" charset="0"/>
                <a:ea typeface="微软雅黑" panose="020B0503020204020204" charset="-122"/>
              </a:rPr>
              <a:t>只能关注当前位置之前的信息</a:t>
            </a:r>
            <a:r>
              <a:rPr lang="zh-CN" altLang="en-US" sz="1800" spc="150">
                <a:latin typeface="Arial" panose="020B0604020202020204" pitchFamily="34" charset="0"/>
                <a:ea typeface="微软雅黑" panose="020B0503020204020204" charset="-122"/>
              </a:rPr>
              <a:t>，从而在处理序列数据时更好地捕捉上下文信息。且对于</a:t>
            </a:r>
            <a:r>
              <a:rPr lang="zh-CN" altLang="en-US" sz="1800" spc="150">
                <a:solidFill>
                  <a:srgbClr val="FFC000"/>
                </a:solidFill>
                <a:latin typeface="Arial" panose="020B0604020202020204" pitchFamily="34" charset="0"/>
                <a:ea typeface="微软雅黑" panose="020B0503020204020204" charset="-122"/>
              </a:rPr>
              <a:t>处理长序列有优势</a:t>
            </a:r>
            <a:r>
              <a:rPr lang="zh-CN" altLang="en-US" sz="1800" spc="150">
                <a:latin typeface="Arial" panose="020B0604020202020204" pitchFamily="34" charset="0"/>
                <a:ea typeface="微软雅黑" panose="020B0503020204020204" charset="-122"/>
              </a:rPr>
              <a:t>，通过并行计算、避免信息泄露和捕捉长距离依赖关系。</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线性层</a:t>
            </a: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Linner</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简单的全连接网络，将解码器输出投影成一个一维向量。</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Softmax</a:t>
            </a:r>
            <a:endParaRPr lang="zh-CN" altLang="en-US" sz="2000"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0" algn="just">
              <a:lnSpc>
                <a:spcPct val="130000"/>
              </a:lnSpc>
              <a:spcBef>
                <a:spcPts val="0"/>
              </a:spcBef>
              <a:spcAft>
                <a:spcPts val="1000"/>
              </a:spcAft>
              <a:buClrTx/>
              <a:buSzTx/>
              <a:buFont typeface="Arial" panose="020B0604020202020204" pitchFamily="34" charset="0"/>
              <a:buNone/>
            </a:pPr>
            <a:r>
              <a:rPr lang="zh-CN" altLang="en-US" sz="1800" spc="150">
                <a:solidFill>
                  <a:schemeClr val="tx1">
                    <a:lumMod val="85000"/>
                    <a:lumOff val="15000"/>
                  </a:schemeClr>
                </a:solidFill>
                <a:latin typeface="Arial" panose="020B0604020202020204" pitchFamily="34" charset="0"/>
                <a:ea typeface="微软雅黑" panose="020B0503020204020204" charset="-122"/>
              </a:rPr>
              <a:t>进一步归一化，找到最大值对应的索引，即最后的输出。</a:t>
            </a:r>
            <a:endParaRPr lang="zh-CN" altLang="en-US" sz="1800" spc="150">
              <a:solidFill>
                <a:schemeClr val="tx1">
                  <a:lumMod val="85000"/>
                  <a:lumOff val="15000"/>
                </a:schemeClr>
              </a:solidFill>
              <a:latin typeface="Arial" panose="020B0604020202020204" pitchFamily="34" charset="0"/>
              <a:ea typeface="微软雅黑" panose="020B0503020204020204" charset="-122"/>
            </a:endParaRPr>
          </a:p>
        </p:txBody>
      </p:sp>
      <p:grpSp>
        <p:nvGrpSpPr>
          <p:cNvPr id="7" name="组合 6"/>
          <p:cNvGrpSpPr/>
          <p:nvPr>
            <p:custDataLst>
              <p:tags r:id="rId3"/>
            </p:custDataLst>
          </p:nvPr>
        </p:nvGrpSpPr>
        <p:grpSpPr>
          <a:xfrm flipV="1">
            <a:off x="5921829" y="0"/>
            <a:ext cx="6270171" cy="812800"/>
            <a:chOff x="4001597" y="5613400"/>
            <a:chExt cx="8190403" cy="1244600"/>
          </a:xfrm>
        </p:grpSpPr>
        <p:sp>
          <p:nvSpPr>
            <p:cNvPr id="8" name="任意多边形: 形状 7"/>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等腰三角形 8"/>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p>
          </p:txBody>
        </p:sp>
      </p:gr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p:custDataLst>
              <p:tags r:id="rId1"/>
            </p:custDataLst>
          </p:nvPr>
        </p:nvSpPr>
        <p:spPr>
          <a:xfrm>
            <a:off x="669925" y="443230"/>
            <a:ext cx="10852150" cy="1365885"/>
          </a:xfrm>
        </p:spPr>
        <p:txBody>
          <a:bodyPr>
            <a:normAutofit/>
          </a:bodyPr>
          <a:lstStyle/>
          <a:p>
            <a:r>
              <a:rPr sz="3600" spc="150">
                <a:solidFill>
                  <a:schemeClr val="accent1"/>
                </a:solidFill>
                <a:effectLst>
                  <a:outerShdw blurRad="38100" dist="25400" dir="5400000" algn="ctr" rotWithShape="0">
                    <a:srgbClr val="6E747A">
                      <a:alpha val="43000"/>
                    </a:srgbClr>
                  </a:outerShdw>
                </a:effectLst>
                <a:ea typeface="微软雅黑" panose="020B0503020204020204" charset="-122"/>
                <a:sym typeface="+mn-ea"/>
              </a:rPr>
              <a:t>Self-Attention</a:t>
            </a:r>
            <a:br>
              <a:rPr lang="zh-CN" altLang="en-US" spc="15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br>
            <a:endParaRPr lang="zh-CN" altLang="zh-CN" dirty="0"/>
          </a:p>
        </p:txBody>
      </p:sp>
      <p:grpSp>
        <p:nvGrpSpPr>
          <p:cNvPr id="9" name="组合 8"/>
          <p:cNvGrpSpPr/>
          <p:nvPr>
            <p:custDataLst>
              <p:tags r:id="rId2"/>
            </p:custDataLst>
          </p:nvPr>
        </p:nvGrpSpPr>
        <p:grpSpPr>
          <a:xfrm rot="16200000">
            <a:off x="11442069" y="-87887"/>
            <a:ext cx="738165" cy="916458"/>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custDataLst>
              <p:tags r:id="rId5"/>
            </p:custDataLst>
          </p:nvPr>
        </p:nvGrpSpPr>
        <p:grpSpPr>
          <a:xfrm rot="5400000">
            <a:off x="11893" y="6030689"/>
            <a:ext cx="738165" cy="916458"/>
            <a:chOff x="10608342" y="5053054"/>
            <a:chExt cx="1583658" cy="1966165"/>
          </a:xfrm>
        </p:grpSpPr>
        <p:sp>
          <p:nvSpPr>
            <p:cNvPr id="16" name="任意多边形: 形状 15"/>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56A4E82DA9CD35A4A25FA1D7A4533E0F"/>
          <p:cNvPicPr>
            <a:picLocks noChangeAspect="1"/>
          </p:cNvPicPr>
          <p:nvPr/>
        </p:nvPicPr>
        <p:blipFill>
          <a:blip r:embed="rId8"/>
          <a:stretch>
            <a:fillRect/>
          </a:stretch>
        </p:blipFill>
        <p:spPr>
          <a:xfrm>
            <a:off x="4564380" y="1234440"/>
            <a:ext cx="6732270" cy="5049520"/>
          </a:xfrm>
          <a:prstGeom prst="rect">
            <a:avLst/>
          </a:prstGeom>
        </p:spPr>
      </p:pic>
      <p:sp>
        <p:nvSpPr>
          <p:cNvPr id="4" name="文本框 3"/>
          <p:cNvSpPr txBox="1"/>
          <p:nvPr/>
        </p:nvSpPr>
        <p:spPr>
          <a:xfrm>
            <a:off x="767715" y="1366520"/>
            <a:ext cx="2673350" cy="1014730"/>
          </a:xfrm>
          <a:prstGeom prst="rect">
            <a:avLst/>
          </a:prstGeom>
          <a:noFill/>
        </p:spPr>
        <p:txBody>
          <a:bodyPr wrap="square" rtlCol="0" anchor="t">
            <a:spAutoFit/>
          </a:bodyPr>
          <a:p>
            <a:r>
              <a:rPr sz="2000" spc="150">
                <a:ea typeface="微软雅黑" panose="020B0503020204020204" charset="-122"/>
                <a:sym typeface="+mn-ea"/>
              </a:rPr>
              <a:t>经过一系列矩阵操作，实现了单词间的权重计算。</a:t>
            </a:r>
            <a:endParaRPr lang="zh-CN" altLang="en-US" sz="2000" spc="150">
              <a:ea typeface="微软雅黑" panose="020B0503020204020204" charset="-122"/>
              <a:sym typeface="+mn-ea"/>
            </a:endParaRPr>
          </a:p>
        </p:txBody>
      </p:sp>
      <p:pic>
        <p:nvPicPr>
          <p:cNvPr id="100" name="图片 99"/>
          <p:cNvPicPr/>
          <p:nvPr>
            <p:custDataLst>
              <p:tags r:id="rId9"/>
            </p:custDataLst>
          </p:nvPr>
        </p:nvPicPr>
        <p:blipFill>
          <a:blip r:embed="rId10"/>
          <a:stretch>
            <a:fillRect/>
          </a:stretch>
        </p:blipFill>
        <p:spPr>
          <a:xfrm>
            <a:off x="767715" y="2381250"/>
            <a:ext cx="3039745" cy="3427730"/>
          </a:xfrm>
          <a:prstGeom prst="rect">
            <a:avLst/>
          </a:prstGeom>
          <a:noFill/>
          <a:ln w="9525">
            <a:noFill/>
          </a:ln>
        </p:spPr>
      </p:pic>
      <p:pic>
        <p:nvPicPr>
          <p:cNvPr id="5" name="图片 4"/>
          <p:cNvPicPr>
            <a:picLocks noChangeAspect="1"/>
          </p:cNvPicPr>
          <p:nvPr>
            <p:custDataLst>
              <p:tags r:id="rId11"/>
            </p:custDataLst>
          </p:nvPr>
        </p:nvPicPr>
        <p:blipFill>
          <a:blip r:embed="rId12"/>
          <a:stretch>
            <a:fillRect/>
          </a:stretch>
        </p:blipFill>
        <p:spPr>
          <a:xfrm>
            <a:off x="482600" y="5690235"/>
            <a:ext cx="4396740" cy="1074420"/>
          </a:xfrm>
          <a:prstGeom prst="rect">
            <a:avLst/>
          </a:prstGeom>
        </p:spPr>
      </p:pic>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rot="16200000">
            <a:off x="11442069" y="-87887"/>
            <a:ext cx="738165" cy="916458"/>
            <a:chOff x="10608342" y="5053054"/>
            <a:chExt cx="1583658" cy="1966165"/>
          </a:xfrm>
        </p:grpSpPr>
        <p:sp>
          <p:nvSpPr>
            <p:cNvPr id="10" name="任意多边形: 形状 9"/>
            <p:cNvSpPr/>
            <p:nvPr>
              <p:custDataLst>
                <p:tags r:id="rId2"/>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3"/>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custDataLst>
              <p:tags r:id="rId4"/>
            </p:custDataLst>
          </p:nvPr>
        </p:nvGrpSpPr>
        <p:grpSpPr>
          <a:xfrm rot="5400000">
            <a:off x="11893" y="6030689"/>
            <a:ext cx="738165" cy="916458"/>
            <a:chOff x="10608342" y="5053054"/>
            <a:chExt cx="1583658" cy="1966165"/>
          </a:xfrm>
        </p:grpSpPr>
        <p:sp>
          <p:nvSpPr>
            <p:cNvPr id="16" name="任意多边形: 形状 15"/>
            <p:cNvSpPr/>
            <p:nvPr>
              <p:custDataLst>
                <p:tags r:id="rId5"/>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6"/>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380235F4BBAEF05B806EE9744CF26A58"/>
          <p:cNvPicPr>
            <a:picLocks noChangeAspect="1"/>
          </p:cNvPicPr>
          <p:nvPr/>
        </p:nvPicPr>
        <p:blipFill>
          <a:blip r:embed="rId7"/>
          <a:stretch>
            <a:fillRect/>
          </a:stretch>
        </p:blipFill>
        <p:spPr>
          <a:xfrm>
            <a:off x="767080" y="168910"/>
            <a:ext cx="9466580" cy="660908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rot="16200000">
            <a:off x="11442069" y="-87887"/>
            <a:ext cx="738165" cy="916458"/>
            <a:chOff x="10608342" y="5053054"/>
            <a:chExt cx="1583658" cy="1966165"/>
          </a:xfrm>
        </p:grpSpPr>
        <p:sp>
          <p:nvSpPr>
            <p:cNvPr id="10" name="任意多边形: 形状 9"/>
            <p:cNvSpPr/>
            <p:nvPr>
              <p:custDataLst>
                <p:tags r:id="rId2"/>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3"/>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custDataLst>
              <p:tags r:id="rId4"/>
            </p:custDataLst>
          </p:nvPr>
        </p:nvGrpSpPr>
        <p:grpSpPr>
          <a:xfrm rot="5400000">
            <a:off x="11893" y="6030689"/>
            <a:ext cx="738165" cy="916458"/>
            <a:chOff x="10608342" y="5053054"/>
            <a:chExt cx="1583658" cy="1966165"/>
          </a:xfrm>
        </p:grpSpPr>
        <p:sp>
          <p:nvSpPr>
            <p:cNvPr id="16" name="任意多边形: 形状 15"/>
            <p:cNvSpPr/>
            <p:nvPr>
              <p:custDataLst>
                <p:tags r:id="rId5"/>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6"/>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1" name="图片 100"/>
          <p:cNvPicPr/>
          <p:nvPr/>
        </p:nvPicPr>
        <p:blipFill>
          <a:blip r:embed="rId7"/>
          <a:stretch>
            <a:fillRect/>
          </a:stretch>
        </p:blipFill>
        <p:spPr>
          <a:xfrm>
            <a:off x="895350" y="135890"/>
            <a:ext cx="9330690" cy="6586855"/>
          </a:xfrm>
          <a:prstGeom prst="rect">
            <a:avLst/>
          </a:prstGeom>
          <a:noFill/>
          <a:ln w="9525">
            <a:noFill/>
          </a:ln>
        </p:spPr>
      </p:pic>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p:custDataLst>
              <p:tags r:id="rId1"/>
            </p:custDataLst>
          </p:nvPr>
        </p:nvSpPr>
        <p:spPr>
          <a:xfrm>
            <a:off x="563880" y="496570"/>
            <a:ext cx="6069330" cy="565150"/>
          </a:xfrm>
        </p:spPr>
        <p:txBody>
          <a:bodyPr>
            <a:normAutofit/>
          </a:bodyPr>
          <a:lstStyle/>
          <a:p>
            <a:pPr algn="ctr">
              <a:lnSpc>
                <a:spcPct val="100000"/>
              </a:lnSpc>
            </a:pPr>
            <a:r>
              <a:rPr lang="en-US" altLang="zh-CN" sz="29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Encoder</a:t>
            </a:r>
            <a:r>
              <a:rPr lang="zh-CN" altLang="en-US" sz="29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和</a:t>
            </a:r>
            <a:r>
              <a:rPr lang="en-US" altLang="zh-CN" sz="29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Decoder</a:t>
            </a:r>
            <a:r>
              <a:rPr lang="zh-CN" altLang="en-US" sz="29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的作用关系</a:t>
            </a:r>
            <a:endParaRPr lang="zh-CN" altLang="en-US" sz="29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pic>
        <p:nvPicPr>
          <p:cNvPr id="2" name="图片 1"/>
          <p:cNvPicPr>
            <a:picLocks noChangeAspect="1"/>
          </p:cNvPicPr>
          <p:nvPr>
            <p:custDataLst>
              <p:tags r:id="rId2"/>
            </p:custDataLst>
          </p:nvPr>
        </p:nvPicPr>
        <p:blipFill>
          <a:blip r:embed="rId3"/>
          <a:stretch>
            <a:fillRect/>
          </a:stretch>
        </p:blipFill>
        <p:spPr>
          <a:xfrm>
            <a:off x="0" y="1346200"/>
            <a:ext cx="9359900" cy="55118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9359900" y="336550"/>
            <a:ext cx="2832735" cy="6521450"/>
          </a:xfrm>
          <a:prstGeom prst="rect">
            <a:avLst/>
          </a:prstGeom>
        </p:spPr>
      </p:pic>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p:custDataLst>
              <p:tags r:id="rId2"/>
            </p:custDataLst>
          </p:nvPr>
        </p:nvSpPr>
        <p:spPr>
          <a:xfrm>
            <a:off x="321945" y="3289935"/>
            <a:ext cx="11342370" cy="1098550"/>
          </a:xfrm>
        </p:spPr>
        <p:txBody>
          <a:bodyPr>
            <a:normAutofit fontScale="90000"/>
          </a:bodyPr>
          <a:lstStyle/>
          <a:p>
            <a:r>
              <a:rPr lang="zh-CN" altLang="en-US" spc="150">
                <a:ea typeface="微软雅黑" panose="020B0503020204020204" charset="-122"/>
                <a:cs typeface="微软雅黑" panose="020B0503020204020204" charset="-122"/>
                <a:sym typeface="+mn-lt"/>
              </a:rPr>
              <a:t>An Image is Worth 16x16 Words: Transformers for Image Recognition at Scale</a:t>
            </a:r>
            <a:endParaRPr lang="zh-CN" altLang="en-US" dirty="0">
              <a:sym typeface="+mn-lt"/>
            </a:endParaRPr>
          </a:p>
        </p:txBody>
      </p:sp>
      <p:sp>
        <p:nvSpPr>
          <p:cNvPr id="5" name="文本框 4"/>
          <p:cNvSpPr txBox="1"/>
          <p:nvPr>
            <p:custDataLst>
              <p:tags r:id="rId3"/>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600" y="1052350"/>
            <a:ext cx="9626400" cy="723600"/>
          </a:xfrm>
        </p:spPr>
        <p:txBody>
          <a:bodyPr>
            <a:normAutofit/>
          </a:bodyPr>
          <a:lstStyle/>
          <a:p>
            <a:r>
              <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Abstract</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2011680"/>
            <a:ext cx="9626600" cy="3891915"/>
          </a:xfrm>
        </p:spPr>
        <p:txBody>
          <a:bodyPr>
            <a:noAutofit/>
          </a:bodyPr>
          <a:lstStyle/>
          <a:p>
            <a:pPr marL="0" indent="0">
              <a:lnSpc>
                <a:spcPct val="130000"/>
              </a:lnSpc>
              <a:spcBef>
                <a:spcPts val="0"/>
              </a:spcBef>
              <a:spcAft>
                <a:spcPts val="1000"/>
              </a:spcAft>
              <a:buNone/>
            </a:pPr>
            <a:r>
              <a:rPr lang="zh-CN" altLang="en-US" sz="2400" spc="150" dirty="0">
                <a:solidFill>
                  <a:schemeClr val="tx1">
                    <a:lumMod val="85000"/>
                    <a:lumOff val="15000"/>
                  </a:schemeClr>
                </a:solidFill>
              </a:rPr>
              <a:t>本文介绍了一种使用Transformer模型进行图像识别的方法，称为Vision Transformer（ViT）。通过将图像划分为固定大小的图像块，并将这些块转换为序列形式，ViT模型能够利用Transformer的自注意力机制来学习图像中的</a:t>
            </a:r>
            <a:r>
              <a:rPr lang="zh-CN" altLang="en-US" sz="2400" spc="150" dirty="0">
                <a:solidFill>
                  <a:schemeClr val="tx1">
                    <a:lumMod val="85000"/>
                    <a:lumOff val="15000"/>
                  </a:schemeClr>
                </a:solidFill>
                <a:highlight>
                  <a:srgbClr val="FFFF00"/>
                </a:highlight>
              </a:rPr>
              <a:t>全局关系</a:t>
            </a:r>
            <a:r>
              <a:rPr lang="zh-CN" altLang="en-US" sz="2400" spc="150" dirty="0">
                <a:solidFill>
                  <a:schemeClr val="tx1">
                    <a:lumMod val="85000"/>
                    <a:lumOff val="15000"/>
                  </a:schemeClr>
                </a:solidFill>
              </a:rPr>
              <a:t>。实验证明，ViT在大规模图像数据集上取得了与传统卷积神经网络相媲美甚至超越的性能。这项研究为将Transformer应用于计算机视觉任务提供了新的思路和方法。</a:t>
            </a:r>
            <a:endParaRPr lang="zh-CN" altLang="en-US" sz="2400" spc="150" dirty="0">
              <a:solidFill>
                <a:schemeClr val="tx1">
                  <a:lumMod val="85000"/>
                  <a:lumOff val="15000"/>
                </a:schemeClr>
              </a:solidFill>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600" y="985040"/>
            <a:ext cx="9626400" cy="723600"/>
          </a:xfrm>
        </p:spPr>
        <p:txBody>
          <a:bodyPr>
            <a:normAutofit/>
          </a:bodyPr>
          <a:lstStyle/>
          <a:p>
            <a:pPr algn="l">
              <a:buClrTx/>
              <a:buSzTx/>
              <a:buFontTx/>
            </a:pPr>
            <a:r>
              <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Introduction</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2002155"/>
            <a:ext cx="9626600" cy="3891915"/>
          </a:xfrm>
        </p:spPr>
        <p:txBody>
          <a:bodyPr>
            <a:noAutofit/>
          </a:bodyPr>
          <a:lstStyle/>
          <a:p>
            <a:pPr marL="0" indent="0">
              <a:lnSpc>
                <a:spcPct val="130000"/>
              </a:lnSpc>
              <a:spcBef>
                <a:spcPts val="0"/>
              </a:spcBef>
              <a:spcAft>
                <a:spcPts val="1000"/>
              </a:spcAft>
              <a:buNone/>
            </a:pPr>
            <a:r>
              <a:rPr lang="zh-CN" altLang="en-US" sz="2400" spc="150" dirty="0">
                <a:solidFill>
                  <a:schemeClr val="tx1">
                    <a:lumMod val="85000"/>
                    <a:lumOff val="15000"/>
                  </a:schemeClr>
                </a:solidFill>
              </a:rPr>
              <a:t>基于自我注意力的架构，特别是Transformers，已成为自然语言处理（NLP）的首选模型。主要的方法是在大型文本语料库上进行预训练，然后在较小的任务特定数据集上进行微调。由于Transformers的计算效率和可扩展性，已经可以训练具有超过100 B参数的空前大小的模型。随着模型和数据集的增长，性能仍然没有饱和的迹象。</a:t>
            </a:r>
            <a:endParaRPr lang="zh-CN" altLang="en-US" sz="2400" spc="150" dirty="0">
              <a:solidFill>
                <a:schemeClr val="tx1">
                  <a:lumMod val="85000"/>
                  <a:lumOff val="15000"/>
                </a:schemeClr>
              </a:solidFill>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9465" y="321310"/>
            <a:ext cx="3576955" cy="706755"/>
          </a:xfrm>
          <a:prstGeom prst="rect">
            <a:avLst/>
          </a:prstGeom>
          <a:noFill/>
        </p:spPr>
        <p:txBody>
          <a:bodyPr wrap="square" rtlCol="0">
            <a:spAutoFit/>
          </a:bodyPr>
          <a:p>
            <a:r>
              <a:rPr lang="en-US" altLang="zh-CN" sz="4000">
                <a:solidFill>
                  <a:schemeClr val="tx1"/>
                </a:solidFill>
                <a:effectLst>
                  <a:outerShdw blurRad="38100" dist="19050" dir="2700000" algn="tl" rotWithShape="0">
                    <a:schemeClr val="dk1">
                      <a:alpha val="40000"/>
                    </a:schemeClr>
                  </a:outerShdw>
                </a:effectLst>
              </a:rPr>
              <a:t>ViT</a:t>
            </a:r>
            <a:r>
              <a:rPr lang="zh-CN" altLang="en-US" sz="4000">
                <a:solidFill>
                  <a:schemeClr val="tx1"/>
                </a:solidFill>
                <a:effectLst>
                  <a:outerShdw blurRad="38100" dist="19050" dir="2700000" algn="tl" rotWithShape="0">
                    <a:schemeClr val="dk1">
                      <a:alpha val="40000"/>
                    </a:schemeClr>
                  </a:outerShdw>
                </a:effectLst>
              </a:rPr>
              <a:t>结构设计</a:t>
            </a:r>
            <a:endParaRPr lang="zh-CN" altLang="en-US" sz="4000">
              <a:solidFill>
                <a:schemeClr val="tx1"/>
              </a:solidFill>
              <a:effectLst>
                <a:outerShdw blurRad="38100" dist="19050" dir="2700000" algn="tl" rotWithShape="0">
                  <a:schemeClr val="dk1">
                    <a:alpha val="40000"/>
                  </a:schemeClr>
                </a:outerShdw>
              </a:effectLst>
            </a:endParaRPr>
          </a:p>
        </p:txBody>
      </p:sp>
      <p:pic>
        <p:nvPicPr>
          <p:cNvPr id="9" name="图片 8"/>
          <p:cNvPicPr>
            <a:picLocks noChangeAspect="1"/>
          </p:cNvPicPr>
          <p:nvPr>
            <p:custDataLst>
              <p:tags r:id="rId1"/>
            </p:custDataLst>
          </p:nvPr>
        </p:nvPicPr>
        <p:blipFill>
          <a:blip r:embed="rId2"/>
          <a:stretch>
            <a:fillRect/>
          </a:stretch>
        </p:blipFill>
        <p:spPr>
          <a:xfrm>
            <a:off x="697230" y="1818005"/>
            <a:ext cx="8275320" cy="1219200"/>
          </a:xfrm>
          <a:prstGeom prst="rect">
            <a:avLst/>
          </a:prstGeom>
        </p:spPr>
      </p:pic>
      <p:sp>
        <p:nvSpPr>
          <p:cNvPr id="10" name="文本框 9"/>
          <p:cNvSpPr txBox="1"/>
          <p:nvPr/>
        </p:nvSpPr>
        <p:spPr>
          <a:xfrm>
            <a:off x="900430" y="3745865"/>
            <a:ext cx="7323455" cy="1568450"/>
          </a:xfrm>
          <a:prstGeom prst="rect">
            <a:avLst/>
          </a:prstGeom>
          <a:noFill/>
        </p:spPr>
        <p:txBody>
          <a:bodyPr wrap="square" rtlCol="0">
            <a:spAutoFit/>
          </a:bodyPr>
          <a:p>
            <a:r>
              <a:rPr lang="zh-CN" altLang="en-US" sz="2400">
                <a:latin typeface="楷体_GB2312" panose="02010609030101010101" charset="-122"/>
                <a:ea typeface="楷体_GB2312" panose="02010609030101010101" charset="-122"/>
                <a:cs typeface="楷体_GB2312" panose="02010609030101010101" charset="-122"/>
              </a:rPr>
              <a:t>The idea</a:t>
            </a:r>
            <a:endParaRPr lang="zh-CN" altLang="en-US" sz="2400">
              <a:latin typeface="楷体_GB2312" panose="02010609030101010101" charset="-122"/>
              <a:ea typeface="楷体_GB2312" panose="02010609030101010101" charset="-122"/>
              <a:cs typeface="楷体_GB2312" panose="02010609030101010101" charset="-122"/>
            </a:endParaRPr>
          </a:p>
          <a:p>
            <a:r>
              <a:rPr lang="zh-CN" altLang="en-US" sz="2400">
                <a:latin typeface="楷体_GB2312" panose="02010609030101010101" charset="-122"/>
                <a:ea typeface="楷体_GB2312" panose="02010609030101010101" charset="-122"/>
                <a:cs typeface="楷体_GB2312" panose="02010609030101010101" charset="-122"/>
              </a:rPr>
              <a:t>• 看到Transformer在NLP中很好用，就想用。</a:t>
            </a:r>
            <a:endParaRPr lang="zh-CN" altLang="en-US" sz="2400">
              <a:latin typeface="楷体_GB2312" panose="02010609030101010101" charset="-122"/>
              <a:ea typeface="楷体_GB2312" panose="02010609030101010101" charset="-122"/>
              <a:cs typeface="楷体_GB2312" panose="02010609030101010101" charset="-122"/>
            </a:endParaRPr>
          </a:p>
          <a:p>
            <a:r>
              <a:rPr lang="zh-CN" altLang="en-US" sz="2400">
                <a:latin typeface="楷体_GB2312" panose="02010609030101010101" charset="-122"/>
                <a:ea typeface="楷体_GB2312" panose="02010609030101010101" charset="-122"/>
                <a:cs typeface="楷体_GB2312" panose="02010609030101010101" charset="-122"/>
              </a:rPr>
              <a:t>• 使用时做了最小的改动</a:t>
            </a:r>
            <a:endParaRPr lang="zh-CN" altLang="en-US" sz="2400">
              <a:latin typeface="楷体_GB2312" panose="02010609030101010101" charset="-122"/>
              <a:ea typeface="楷体_GB2312" panose="02010609030101010101" charset="-122"/>
              <a:cs typeface="楷体_GB2312" panose="02010609030101010101" charset="-122"/>
            </a:endParaRPr>
          </a:p>
          <a:p>
            <a:r>
              <a:rPr lang="zh-CN" altLang="en-US" sz="2400">
                <a:latin typeface="楷体_GB2312" panose="02010609030101010101" charset="-122"/>
                <a:ea typeface="楷体_GB2312" panose="02010609030101010101" charset="-122"/>
                <a:cs typeface="楷体_GB2312" panose="02010609030101010101" charset="-122"/>
              </a:rPr>
              <a:t>• 具体而言把图像切分重排，当作输入。</a:t>
            </a:r>
            <a:endParaRPr lang="zh-CN" altLang="en-US" sz="2400">
              <a:latin typeface="楷体_GB2312" panose="02010609030101010101" charset="-122"/>
              <a:ea typeface="楷体_GB2312" panose="02010609030101010101" charset="-122"/>
              <a:cs typeface="楷体_GB2312" panose="02010609030101010101"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5"/>
          <p:cNvSpPr/>
          <p:nvPr userDrawn="1">
            <p:custDataLst>
              <p:tags r:id="rId1"/>
            </p:custDataLst>
          </p:nvPr>
        </p:nvSpPr>
        <p:spPr>
          <a:xfrm rot="10800000" flipH="1">
            <a:off x="-1" y="-1"/>
            <a:ext cx="3309257" cy="6858001"/>
          </a:xfrm>
          <a:custGeom>
            <a:avLst/>
            <a:gdLst>
              <a:gd name="connsiteX0" fmla="*/ 0 w 3309257"/>
              <a:gd name="connsiteY0" fmla="*/ 6858001 h 6858001"/>
              <a:gd name="connsiteX1" fmla="*/ 3309257 w 3309257"/>
              <a:gd name="connsiteY1" fmla="*/ 6858001 h 6858001"/>
              <a:gd name="connsiteX2" fmla="*/ 1718889 w 3309257"/>
              <a:gd name="connsiteY2" fmla="*/ 0 h 6858001"/>
              <a:gd name="connsiteX3" fmla="*/ 0 w 3309257"/>
              <a:gd name="connsiteY3" fmla="*/ 0 h 6858001"/>
            </a:gdLst>
            <a:ahLst/>
            <a:cxnLst>
              <a:cxn ang="0">
                <a:pos x="connsiteX0" y="connsiteY0"/>
              </a:cxn>
              <a:cxn ang="0">
                <a:pos x="connsiteX1" y="connsiteY1"/>
              </a:cxn>
              <a:cxn ang="0">
                <a:pos x="connsiteX2" y="connsiteY2"/>
              </a:cxn>
              <a:cxn ang="0">
                <a:pos x="connsiteX3" y="connsiteY3"/>
              </a:cxn>
            </a:cxnLst>
            <a:rect l="l" t="t" r="r" b="b"/>
            <a:pathLst>
              <a:path w="3309257" h="6858001">
                <a:moveTo>
                  <a:pt x="0" y="6858001"/>
                </a:moveTo>
                <a:lnTo>
                  <a:pt x="3309257" y="6858001"/>
                </a:lnTo>
                <a:lnTo>
                  <a:pt x="1718889"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p>
        </p:txBody>
      </p:sp>
      <p:sp>
        <p:nvSpPr>
          <p:cNvPr id="8" name="任意多边形: 形状 6"/>
          <p:cNvSpPr/>
          <p:nvPr userDrawn="1">
            <p:custDataLst>
              <p:tags r:id="rId2"/>
            </p:custDataLst>
          </p:nvPr>
        </p:nvSpPr>
        <p:spPr>
          <a:xfrm rot="11574254">
            <a:off x="2509618" y="-200140"/>
            <a:ext cx="971535" cy="7258276"/>
          </a:xfrm>
          <a:custGeom>
            <a:avLst/>
            <a:gdLst>
              <a:gd name="connsiteX0" fmla="*/ 0 w 971535"/>
              <a:gd name="connsiteY0" fmla="*/ 7258276 h 7258276"/>
              <a:gd name="connsiteX1" fmla="*/ 932891 w 971535"/>
              <a:gd name="connsiteY1" fmla="*/ 8853 h 7258276"/>
              <a:gd name="connsiteX2" fmla="*/ 971535 w 971535"/>
              <a:gd name="connsiteY2" fmla="*/ 0 h 7258276"/>
              <a:gd name="connsiteX3" fmla="*/ 971535 w 971535"/>
              <a:gd name="connsiteY3" fmla="*/ 7035689 h 7258276"/>
            </a:gdLst>
            <a:ahLst/>
            <a:cxnLst>
              <a:cxn ang="0">
                <a:pos x="connsiteX0" y="connsiteY0"/>
              </a:cxn>
              <a:cxn ang="0">
                <a:pos x="connsiteX1" y="connsiteY1"/>
              </a:cxn>
              <a:cxn ang="0">
                <a:pos x="connsiteX2" y="connsiteY2"/>
              </a:cxn>
              <a:cxn ang="0">
                <a:pos x="connsiteX3" y="connsiteY3"/>
              </a:cxn>
            </a:cxnLst>
            <a:rect l="l" t="t" r="r" b="b"/>
            <a:pathLst>
              <a:path w="971535" h="7258276">
                <a:moveTo>
                  <a:pt x="0" y="7258276"/>
                </a:moveTo>
                <a:lnTo>
                  <a:pt x="932891" y="8853"/>
                </a:lnTo>
                <a:lnTo>
                  <a:pt x="971535" y="0"/>
                </a:lnTo>
                <a:lnTo>
                  <a:pt x="971535" y="703568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9" name="任意多边形: 形状 7"/>
          <p:cNvSpPr/>
          <p:nvPr userDrawn="1">
            <p:custDataLst>
              <p:tags r:id="rId3"/>
            </p:custDataLst>
          </p:nvPr>
        </p:nvSpPr>
        <p:spPr>
          <a:xfrm>
            <a:off x="1743317" y="3937000"/>
            <a:ext cx="1393003" cy="2921000"/>
          </a:xfrm>
          <a:custGeom>
            <a:avLst/>
            <a:gdLst>
              <a:gd name="connsiteX0" fmla="*/ 1089482 w 1393003"/>
              <a:gd name="connsiteY0" fmla="*/ 0 h 2921000"/>
              <a:gd name="connsiteX1" fmla="*/ 1393003 w 1393003"/>
              <a:gd name="connsiteY1" fmla="*/ 2921000 h 2921000"/>
              <a:gd name="connsiteX2" fmla="*/ 0 w 1393003"/>
              <a:gd name="connsiteY2" fmla="*/ 2921000 h 2921000"/>
            </a:gdLst>
            <a:ahLst/>
            <a:cxnLst>
              <a:cxn ang="0">
                <a:pos x="connsiteX0" y="connsiteY0"/>
              </a:cxn>
              <a:cxn ang="0">
                <a:pos x="connsiteX1" y="connsiteY1"/>
              </a:cxn>
              <a:cxn ang="0">
                <a:pos x="connsiteX2" y="connsiteY2"/>
              </a:cxn>
            </a:cxnLst>
            <a:rect l="l" t="t" r="r" b="b"/>
            <a:pathLst>
              <a:path w="1393003" h="2921000">
                <a:moveTo>
                  <a:pt x="1089482" y="0"/>
                </a:moveTo>
                <a:lnTo>
                  <a:pt x="1393003" y="2921000"/>
                </a:lnTo>
                <a:lnTo>
                  <a:pt x="0" y="2921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8" name="文本框 27"/>
          <p:cNvSpPr txBox="1"/>
          <p:nvPr>
            <p:custDataLst>
              <p:tags r:id="rId4"/>
            </p:custDataLst>
          </p:nvPr>
        </p:nvSpPr>
        <p:spPr>
          <a:xfrm>
            <a:off x="5739420" y="1938655"/>
            <a:ext cx="769705" cy="1212447"/>
          </a:xfrm>
          <a:prstGeom prst="rect">
            <a:avLst/>
          </a:prstGeom>
          <a:noFill/>
        </p:spPr>
        <p:txBody>
          <a:bodyPr wrap="square" rtlCol="0">
            <a:normAutofit/>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1</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grpSp>
        <p:nvGrpSpPr>
          <p:cNvPr id="5" name="组合 4"/>
          <p:cNvGrpSpPr/>
          <p:nvPr>
            <p:custDataLst>
              <p:tags r:id="rId5"/>
            </p:custDataLst>
          </p:nvPr>
        </p:nvGrpSpPr>
        <p:grpSpPr>
          <a:xfrm>
            <a:off x="4999355" y="2239683"/>
            <a:ext cx="407545" cy="507579"/>
            <a:chOff x="9072" y="3361"/>
            <a:chExt cx="440" cy="548"/>
          </a:xfrm>
        </p:grpSpPr>
        <p:sp>
          <p:nvSpPr>
            <p:cNvPr id="34" name="任意多边形: 形状 33"/>
            <p:cNvSpPr/>
            <p:nvPr>
              <p:custDataLst>
                <p:tags r:id="rId6"/>
              </p:custDataLst>
            </p:nvPr>
          </p:nvSpPr>
          <p:spPr>
            <a:xfrm rot="697528">
              <a:off x="9072" y="3361"/>
              <a:ext cx="390" cy="548"/>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endParaRPr lang="zh-CN" altLang="en-US">
                <a:solidFill>
                  <a:schemeClr val="tx1">
                    <a:lumMod val="85000"/>
                    <a:lumOff val="15000"/>
                  </a:schemeClr>
                </a:solidFill>
              </a:endParaRPr>
            </a:p>
          </p:txBody>
        </p:sp>
        <p:sp>
          <p:nvSpPr>
            <p:cNvPr id="35" name="等腰三角形 34"/>
            <p:cNvSpPr/>
            <p:nvPr>
              <p:custDataLst>
                <p:tags r:id="rId7"/>
              </p:custDataLst>
            </p:nvPr>
          </p:nvSpPr>
          <p:spPr>
            <a:xfrm>
              <a:off x="9170" y="3404"/>
              <a:ext cx="343" cy="46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dirty="0">
                <a:solidFill>
                  <a:schemeClr val="tx1">
                    <a:lumMod val="85000"/>
                    <a:lumOff val="15000"/>
                  </a:schemeClr>
                </a:solidFill>
              </a:endParaRPr>
            </a:p>
          </p:txBody>
        </p:sp>
      </p:grpSp>
      <p:sp>
        <p:nvSpPr>
          <p:cNvPr id="29" name="文本框 28"/>
          <p:cNvSpPr txBox="1"/>
          <p:nvPr>
            <p:custDataLst>
              <p:tags r:id="rId8"/>
            </p:custDataLst>
          </p:nvPr>
        </p:nvSpPr>
        <p:spPr>
          <a:xfrm>
            <a:off x="5739420" y="3661459"/>
            <a:ext cx="769705" cy="1212447"/>
          </a:xfrm>
          <a:prstGeom prst="rect">
            <a:avLst/>
          </a:prstGeom>
          <a:noFill/>
        </p:spPr>
        <p:txBody>
          <a:bodyPr wrap="square" rtlCol="0">
            <a:normAutofit/>
          </a:bodyPr>
          <a:lstStyle/>
          <a:p>
            <a:r>
              <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rPr>
              <a:t>2</a:t>
            </a:r>
            <a:endParaRPr lang="en-US" altLang="zh-CN" sz="480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endParaRPr>
          </a:p>
        </p:txBody>
      </p:sp>
      <p:grpSp>
        <p:nvGrpSpPr>
          <p:cNvPr id="6" name="组合 5"/>
          <p:cNvGrpSpPr/>
          <p:nvPr>
            <p:custDataLst>
              <p:tags r:id="rId9"/>
            </p:custDataLst>
          </p:nvPr>
        </p:nvGrpSpPr>
        <p:grpSpPr>
          <a:xfrm>
            <a:off x="4999355" y="4014357"/>
            <a:ext cx="407545" cy="507579"/>
            <a:chOff x="9072" y="5277"/>
            <a:chExt cx="440" cy="548"/>
          </a:xfrm>
        </p:grpSpPr>
        <p:sp>
          <p:nvSpPr>
            <p:cNvPr id="37" name="任意多边形: 形状 36"/>
            <p:cNvSpPr/>
            <p:nvPr>
              <p:custDataLst>
                <p:tags r:id="rId10"/>
              </p:custDataLst>
            </p:nvPr>
          </p:nvSpPr>
          <p:spPr>
            <a:xfrm rot="697528">
              <a:off x="9072" y="5277"/>
              <a:ext cx="390" cy="548"/>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endParaRPr lang="zh-CN" altLang="en-US" dirty="0">
                <a:solidFill>
                  <a:schemeClr val="tx1">
                    <a:lumMod val="85000"/>
                    <a:lumOff val="15000"/>
                  </a:schemeClr>
                </a:solidFill>
              </a:endParaRPr>
            </a:p>
          </p:txBody>
        </p:sp>
        <p:sp>
          <p:nvSpPr>
            <p:cNvPr id="38" name="等腰三角形 37"/>
            <p:cNvSpPr/>
            <p:nvPr>
              <p:custDataLst>
                <p:tags r:id="rId11"/>
              </p:custDataLst>
            </p:nvPr>
          </p:nvSpPr>
          <p:spPr>
            <a:xfrm>
              <a:off x="9170" y="5320"/>
              <a:ext cx="343" cy="46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a:solidFill>
                  <a:schemeClr val="tx1">
                    <a:lumMod val="85000"/>
                    <a:lumOff val="15000"/>
                  </a:schemeClr>
                </a:solidFill>
              </a:endParaRPr>
            </a:p>
          </p:txBody>
        </p:sp>
      </p:grpSp>
      <p:sp>
        <p:nvSpPr>
          <p:cNvPr id="13" name="文本框 12"/>
          <p:cNvSpPr txBox="1"/>
          <p:nvPr>
            <p:custDataLst>
              <p:tags r:id="rId12"/>
            </p:custDataLst>
          </p:nvPr>
        </p:nvSpPr>
        <p:spPr>
          <a:xfrm>
            <a:off x="6861175" y="1886585"/>
            <a:ext cx="4200525" cy="1016000"/>
          </a:xfrm>
          <a:prstGeom prst="rect">
            <a:avLst/>
          </a:prstGeom>
          <a:noFill/>
        </p:spPr>
        <p:txBody>
          <a:bodyPr wrap="square" rtlCol="0" anchor="ctr">
            <a:normAutofit/>
          </a:bodyPr>
          <a:lstStyle/>
          <a:p>
            <a:r>
              <a:rPr lang="en-US" altLang="zh-CN"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Attention is all you need</a:t>
            </a:r>
            <a:endParaRPr lang="en-US" altLang="zh-CN"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66" name="文本框 65"/>
          <p:cNvSpPr txBox="1"/>
          <p:nvPr>
            <p:custDataLst>
              <p:tags r:id="rId13"/>
            </p:custDataLst>
          </p:nvPr>
        </p:nvSpPr>
        <p:spPr>
          <a:xfrm>
            <a:off x="6861175" y="3429000"/>
            <a:ext cx="4200525" cy="1488440"/>
          </a:xfrm>
          <a:prstGeom prst="rect">
            <a:avLst/>
          </a:prstGeom>
          <a:noFill/>
        </p:spPr>
        <p:txBody>
          <a:bodyPr wrap="square" rtlCol="0" anchor="ctr"/>
          <a:lstStyle/>
          <a:p>
            <a:r>
              <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An Image is Worth 16x16 Words: Transformers for Image Recognition at Scale</a:t>
            </a:r>
            <a:endParaRPr lang="zh-CN" altLang="en-US" sz="24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sp>
        <p:nvSpPr>
          <p:cNvPr id="3" name="文本框 2"/>
          <p:cNvSpPr txBox="1"/>
          <p:nvPr>
            <p:custDataLst>
              <p:tags r:id="rId14"/>
            </p:custDataLst>
          </p:nvPr>
        </p:nvSpPr>
        <p:spPr>
          <a:xfrm>
            <a:off x="582295" y="457200"/>
            <a:ext cx="1402080" cy="829945"/>
          </a:xfrm>
          <a:prstGeom prst="rect">
            <a:avLst/>
          </a:prstGeom>
          <a:noFill/>
        </p:spPr>
        <p:txBody>
          <a:bodyPr wrap="square" rtlCol="0">
            <a:normAutofit/>
          </a:bodyPr>
          <a:lstStyle/>
          <a:p>
            <a:r>
              <a:rPr lang="zh-CN" altLang="en-US" sz="4800">
                <a:solidFill>
                  <a:schemeClr val="bg1"/>
                </a:solidFill>
                <a:uFillTx/>
                <a:latin typeface="Arial" panose="020B0604020202020204" pitchFamily="34" charset="0"/>
                <a:ea typeface="汉仪旗黑-85S" panose="00020600040101010101" pitchFamily="18" charset="-122"/>
              </a:rPr>
              <a:t>目录</a:t>
            </a:r>
            <a:endParaRPr lang="zh-CN" altLang="en-US" sz="4800">
              <a:solidFill>
                <a:schemeClr val="bg1"/>
              </a:solidFill>
              <a:uFillTx/>
              <a:latin typeface="Arial" panose="020B0604020202020204" pitchFamily="34" charset="0"/>
              <a:ea typeface="汉仪旗黑-85S" panose="00020600040101010101" pitchFamily="18" charset="-122"/>
            </a:endParaRPr>
          </a:p>
        </p:txBody>
      </p:sp>
      <p:sp>
        <p:nvSpPr>
          <p:cNvPr id="4" name="文本框 3"/>
          <p:cNvSpPr txBox="1"/>
          <p:nvPr>
            <p:custDataLst>
              <p:tags r:id="rId15"/>
            </p:custDataLst>
          </p:nvPr>
        </p:nvSpPr>
        <p:spPr>
          <a:xfrm>
            <a:off x="645795" y="1224915"/>
            <a:ext cx="1598295" cy="400050"/>
          </a:xfrm>
          <a:prstGeom prst="rect">
            <a:avLst/>
          </a:prstGeom>
          <a:noFill/>
        </p:spPr>
        <p:txBody>
          <a:bodyPr wrap="square" rtlCol="0">
            <a:normAutofit/>
          </a:bodyPr>
          <a:lstStyle/>
          <a:p>
            <a:r>
              <a:rPr lang="en-US" altLang="zh-CN" sz="2000">
                <a:solidFill>
                  <a:schemeClr val="bg1"/>
                </a:solidFill>
                <a:latin typeface="Arial" panose="020B0604020202020204" pitchFamily="34" charset="0"/>
                <a:ea typeface="微软雅黑" panose="020B0503020204020204" charset="-122"/>
                <a:cs typeface="Arial" panose="020B0604020202020204" pitchFamily="34" charset="0"/>
              </a:rPr>
              <a:t>CONTENTS</a:t>
            </a:r>
            <a:endParaRPr lang="en-US" altLang="zh-CN" sz="200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custDataLst>
      <p:tags r:id="rId1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p:custDataLst>
              <p:tags r:id="rId2"/>
            </p:custDataLst>
          </p:nvPr>
        </p:nvSpPr>
        <p:spPr>
          <a:xfrm>
            <a:off x="321945" y="3429000"/>
            <a:ext cx="11342370" cy="740410"/>
          </a:xfrm>
        </p:spPr>
        <p:txBody>
          <a:bodyPr>
            <a:normAutofit/>
          </a:bodyPr>
          <a:lstStyle/>
          <a:p>
            <a:r>
              <a:rPr lang="zh-CN" altLang="en-US" dirty="0">
                <a:sym typeface="+mn-lt"/>
              </a:rPr>
              <a:t>单击此处添加标题</a:t>
            </a:r>
            <a:endParaRPr lang="zh-CN" altLang="en-US" dirty="0">
              <a:sym typeface="+mn-lt"/>
            </a:endParaRPr>
          </a:p>
        </p:txBody>
      </p:sp>
      <p:sp>
        <p:nvSpPr>
          <p:cNvPr id="5" name="文本框 4"/>
          <p:cNvSpPr txBox="1"/>
          <p:nvPr>
            <p:custDataLst>
              <p:tags r:id="rId3"/>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pic>
        <p:nvPicPr>
          <p:cNvPr id="4" name="图片 3"/>
          <p:cNvPicPr>
            <a:picLocks noChangeAspect="1"/>
          </p:cNvPicPr>
          <p:nvPr>
            <p:custDataLst>
              <p:tags r:id="rId4"/>
            </p:custDataLst>
          </p:nvPr>
        </p:nvPicPr>
        <p:blipFill>
          <a:blip r:embed="rId5"/>
          <a:stretch>
            <a:fillRect/>
          </a:stretch>
        </p:blipFill>
        <p:spPr>
          <a:xfrm>
            <a:off x="1515110" y="1108710"/>
            <a:ext cx="8848090" cy="5380355"/>
          </a:xfrm>
          <a:prstGeom prst="rect">
            <a:avLst/>
          </a:prstGeom>
        </p:spPr>
      </p:pic>
      <p:sp>
        <p:nvSpPr>
          <p:cNvPr id="3" name="文本框 2"/>
          <p:cNvSpPr txBox="1"/>
          <p:nvPr/>
        </p:nvSpPr>
        <p:spPr>
          <a:xfrm>
            <a:off x="799465" y="321310"/>
            <a:ext cx="3576955" cy="706755"/>
          </a:xfrm>
          <a:prstGeom prst="rect">
            <a:avLst/>
          </a:prstGeom>
          <a:noFill/>
        </p:spPr>
        <p:txBody>
          <a:bodyPr wrap="square" rtlCol="0">
            <a:spAutoFit/>
          </a:bodyPr>
          <a:p>
            <a:r>
              <a:rPr lang="en-US" altLang="zh-CN" sz="4000">
                <a:solidFill>
                  <a:schemeClr val="tx1"/>
                </a:solidFill>
                <a:effectLst>
                  <a:outerShdw blurRad="38100" dist="19050" dir="2700000" algn="tl" rotWithShape="0">
                    <a:schemeClr val="dk1">
                      <a:alpha val="40000"/>
                    </a:schemeClr>
                  </a:outerShdw>
                </a:effectLst>
              </a:rPr>
              <a:t>ViT</a:t>
            </a:r>
            <a:r>
              <a:rPr lang="zh-CN" altLang="en-US" sz="4000">
                <a:solidFill>
                  <a:schemeClr val="tx1"/>
                </a:solidFill>
                <a:effectLst>
                  <a:outerShdw blurRad="38100" dist="19050" dir="2700000" algn="tl" rotWithShape="0">
                    <a:schemeClr val="dk1">
                      <a:alpha val="40000"/>
                    </a:schemeClr>
                  </a:outerShdw>
                </a:effectLst>
              </a:rPr>
              <a:t>模型框架图</a:t>
            </a:r>
            <a:endParaRPr lang="zh-CN" altLang="en-US" sz="4000">
              <a:solidFill>
                <a:schemeClr val="tx1"/>
              </a:solidFill>
              <a:effectLst>
                <a:outerShdw blurRad="38100" dist="19050" dir="2700000" algn="tl" rotWithShape="0">
                  <a:schemeClr val="dk1">
                    <a:alpha val="40000"/>
                  </a:schemeClr>
                </a:outerShdw>
              </a:effectLst>
            </a:endParaRPr>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custDataLst>
              <p:tags r:id="rId2"/>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799465" y="321310"/>
            <a:ext cx="3576955" cy="706755"/>
          </a:xfrm>
          <a:prstGeom prst="rect">
            <a:avLst/>
          </a:prstGeom>
          <a:noFill/>
        </p:spPr>
        <p:txBody>
          <a:bodyPr wrap="square" rtlCol="0">
            <a:spAutoFit/>
          </a:bodyPr>
          <a:p>
            <a:r>
              <a:rPr lang="en-US" altLang="zh-CN" sz="4000">
                <a:solidFill>
                  <a:schemeClr val="tx1"/>
                </a:solidFill>
                <a:effectLst>
                  <a:outerShdw blurRad="38100" dist="19050" dir="2700000" algn="tl" rotWithShape="0">
                    <a:schemeClr val="dk1">
                      <a:alpha val="40000"/>
                    </a:schemeClr>
                  </a:outerShdw>
                </a:effectLst>
              </a:rPr>
              <a:t>ViT</a:t>
            </a:r>
            <a:r>
              <a:rPr lang="zh-CN" altLang="en-US" sz="4000">
                <a:solidFill>
                  <a:schemeClr val="tx1"/>
                </a:solidFill>
                <a:effectLst>
                  <a:outerShdw blurRad="38100" dist="19050" dir="2700000" algn="tl" rotWithShape="0">
                    <a:schemeClr val="dk1">
                      <a:alpha val="40000"/>
                    </a:schemeClr>
                  </a:outerShdw>
                </a:effectLst>
              </a:rPr>
              <a:t>模型框架图</a:t>
            </a:r>
            <a:endParaRPr lang="zh-CN" altLang="en-US" sz="4000">
              <a:solidFill>
                <a:schemeClr val="tx1"/>
              </a:solidFill>
              <a:effectLst>
                <a:outerShdw blurRad="38100" dist="19050" dir="2700000" algn="tl" rotWithShape="0">
                  <a:schemeClr val="dk1">
                    <a:alpha val="40000"/>
                  </a:schemeClr>
                </a:outerShdw>
              </a:effectLst>
            </a:endParaRPr>
          </a:p>
        </p:txBody>
      </p:sp>
      <p:pic>
        <p:nvPicPr>
          <p:cNvPr id="6" name="图片 5"/>
          <p:cNvPicPr>
            <a:picLocks noChangeAspect="1"/>
          </p:cNvPicPr>
          <p:nvPr>
            <p:custDataLst>
              <p:tags r:id="rId3"/>
            </p:custDataLst>
          </p:nvPr>
        </p:nvPicPr>
        <p:blipFill>
          <a:blip r:embed="rId4"/>
          <a:stretch>
            <a:fillRect/>
          </a:stretch>
        </p:blipFill>
        <p:spPr>
          <a:xfrm>
            <a:off x="431800" y="1792605"/>
            <a:ext cx="8199120" cy="88392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31800" y="2609215"/>
            <a:ext cx="8408035" cy="182626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9093835" y="1028065"/>
            <a:ext cx="2545080" cy="4639945"/>
          </a:xfrm>
          <a:prstGeom prst="rect">
            <a:avLst/>
          </a:prstGeom>
        </p:spPr>
      </p:pic>
    </p:spTree>
    <p:custDataLst>
      <p:tags r:id="rId9"/>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custDataLst>
              <p:tags r:id="rId2"/>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593725" y="223520"/>
            <a:ext cx="3576955" cy="706755"/>
          </a:xfrm>
          <a:prstGeom prst="rect">
            <a:avLst/>
          </a:prstGeom>
          <a:noFill/>
        </p:spPr>
        <p:txBody>
          <a:bodyPr wrap="square" rtlCol="0">
            <a:spAutoFit/>
          </a:bodyPr>
          <a:p>
            <a:r>
              <a:rPr lang="en-US" altLang="zh-CN" sz="4000">
                <a:solidFill>
                  <a:schemeClr val="tx1"/>
                </a:solidFill>
                <a:effectLst>
                  <a:outerShdw blurRad="38100" dist="19050" dir="2700000" algn="tl" rotWithShape="0">
                    <a:schemeClr val="dk1">
                      <a:alpha val="40000"/>
                    </a:schemeClr>
                  </a:outerShdw>
                </a:effectLst>
              </a:rPr>
              <a:t>Results</a:t>
            </a:r>
            <a:endParaRPr lang="en-US" altLang="zh-CN" sz="4000">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custDataLst>
              <p:tags r:id="rId3"/>
            </p:custDataLst>
          </p:nvPr>
        </p:nvPicPr>
        <p:blipFill>
          <a:blip r:embed="rId4"/>
          <a:stretch>
            <a:fillRect/>
          </a:stretch>
        </p:blipFill>
        <p:spPr>
          <a:xfrm>
            <a:off x="1719580" y="2444115"/>
            <a:ext cx="8278495" cy="424434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2799715" y="930275"/>
            <a:ext cx="5859780" cy="1859280"/>
          </a:xfrm>
          <a:prstGeom prst="rect">
            <a:avLst/>
          </a:prstGeom>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custDataLst>
              <p:tags r:id="rId2"/>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799465" y="321310"/>
            <a:ext cx="3576955" cy="706755"/>
          </a:xfrm>
          <a:prstGeom prst="rect">
            <a:avLst/>
          </a:prstGeom>
          <a:noFill/>
        </p:spPr>
        <p:txBody>
          <a:bodyPr wrap="square" rtlCol="0">
            <a:spAutoFit/>
          </a:bodyPr>
          <a:p>
            <a:r>
              <a:rPr lang="en-US" altLang="zh-CN" sz="4000">
                <a:effectLst>
                  <a:outerShdw blurRad="38100" dist="19050" dir="2700000" algn="tl" rotWithShape="0">
                    <a:schemeClr val="dk1">
                      <a:alpha val="40000"/>
                    </a:schemeClr>
                  </a:outerShdw>
                </a:effectLst>
                <a:sym typeface="+mn-ea"/>
              </a:rPr>
              <a:t>Results</a:t>
            </a:r>
            <a:endParaRPr lang="zh-CN" altLang="en-US" sz="4000">
              <a:solidFill>
                <a:schemeClr val="tx1"/>
              </a:solidFill>
              <a:effectLst>
                <a:outerShdw blurRad="38100" dist="19050" dir="2700000" algn="tl" rotWithShape="0">
                  <a:schemeClr val="dk1">
                    <a:alpha val="40000"/>
                  </a:schemeClr>
                </a:outerShdw>
              </a:effectLst>
            </a:endParaRPr>
          </a:p>
        </p:txBody>
      </p:sp>
      <p:pic>
        <p:nvPicPr>
          <p:cNvPr id="9" name="图片 8"/>
          <p:cNvPicPr>
            <a:picLocks noChangeAspect="1"/>
          </p:cNvPicPr>
          <p:nvPr>
            <p:custDataLst>
              <p:tags r:id="rId3"/>
            </p:custDataLst>
          </p:nvPr>
        </p:nvPicPr>
        <p:blipFill>
          <a:blip r:embed="rId4"/>
          <a:stretch>
            <a:fillRect/>
          </a:stretch>
        </p:blipFill>
        <p:spPr>
          <a:xfrm>
            <a:off x="1156970" y="1754505"/>
            <a:ext cx="8983980" cy="2889885"/>
          </a:xfrm>
          <a:prstGeom prst="rect">
            <a:avLst/>
          </a:prstGeom>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2</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custDataLst>
              <p:tags r:id="rId2"/>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TWO</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
        <p:nvSpPr>
          <p:cNvPr id="3" name="文本框 2"/>
          <p:cNvSpPr txBox="1"/>
          <p:nvPr/>
        </p:nvSpPr>
        <p:spPr>
          <a:xfrm>
            <a:off x="799465" y="321310"/>
            <a:ext cx="3576955" cy="706755"/>
          </a:xfrm>
          <a:prstGeom prst="rect">
            <a:avLst/>
          </a:prstGeom>
          <a:noFill/>
        </p:spPr>
        <p:txBody>
          <a:bodyPr wrap="square" rtlCol="0">
            <a:spAutoFit/>
          </a:bodyPr>
          <a:p>
            <a:r>
              <a:rPr lang="en-US" altLang="zh-CN" sz="4000">
                <a:effectLst>
                  <a:outerShdw blurRad="38100" dist="19050" dir="2700000" algn="tl" rotWithShape="0">
                    <a:schemeClr val="dk1">
                      <a:alpha val="40000"/>
                    </a:schemeClr>
                  </a:outerShdw>
                </a:effectLst>
                <a:sym typeface="+mn-ea"/>
              </a:rPr>
              <a:t>Results</a:t>
            </a:r>
            <a:endParaRPr lang="zh-CN" altLang="en-US" sz="4000">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custDataLst>
              <p:tags r:id="rId3"/>
            </p:custDataLst>
          </p:nvPr>
        </p:nvPicPr>
        <p:blipFill>
          <a:blip r:embed="rId4"/>
          <a:stretch>
            <a:fillRect/>
          </a:stretch>
        </p:blipFill>
        <p:spPr>
          <a:xfrm>
            <a:off x="612140" y="1117600"/>
            <a:ext cx="10702290" cy="4864100"/>
          </a:xfrm>
          <a:prstGeom prst="rect">
            <a:avLst/>
          </a:prstGeom>
        </p:spPr>
      </p:pic>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600" y="985040"/>
            <a:ext cx="9626400" cy="723600"/>
          </a:xfrm>
        </p:spPr>
        <p:txBody>
          <a:bodyPr>
            <a:normAutofit/>
          </a:bodyPr>
          <a:lstStyle/>
          <a:p>
            <a:pPr algn="l">
              <a:buClrTx/>
              <a:buSzTx/>
              <a:buFontTx/>
            </a:pPr>
            <a:r>
              <a:rPr lang="zh-CN" altLang="en-US" sz="3600">
                <a:solidFill>
                  <a:schemeClr val="tx1"/>
                </a:solidFill>
                <a:effectLst>
                  <a:outerShdw blurRad="38100" dist="19050" dir="2700000" algn="tl" rotWithShape="0">
                    <a:schemeClr val="dk1">
                      <a:alpha val="40000"/>
                    </a:schemeClr>
                  </a:outerShdw>
                </a:effectLst>
                <a:sym typeface="+mn-ea"/>
              </a:rPr>
              <a:t>创新点</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1948815"/>
            <a:ext cx="9626600" cy="3891915"/>
          </a:xfrm>
        </p:spPr>
        <p:txBody>
          <a:bodyPr>
            <a:noAutofit/>
          </a:bodyPr>
          <a:lstStyle/>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rPr>
              <a:t>基于Transformer的图像建模：</a:t>
            </a:r>
            <a:r>
              <a:rPr lang="zh-CN" altLang="en-US" sz="1800" spc="150" dirty="0">
                <a:solidFill>
                  <a:schemeClr val="tx1">
                    <a:lumMod val="85000"/>
                    <a:lumOff val="15000"/>
                  </a:schemeClr>
                </a:solidFill>
                <a:highlight>
                  <a:srgbClr val="FFFF00"/>
                </a:highlight>
              </a:rPr>
              <a:t>ViT将Transformer模型应用于图像领域</a:t>
            </a:r>
            <a:r>
              <a:rPr lang="zh-CN" altLang="en-US" sz="1800" spc="150" dirty="0">
                <a:solidFill>
                  <a:schemeClr val="tx1">
                    <a:lumMod val="85000"/>
                    <a:lumOff val="15000"/>
                  </a:schemeClr>
                </a:solidFill>
              </a:rPr>
              <a:t>，将图像的像素值作为输入，通过自注意力机制和全连接层，将图像编码为特征向量序列，然后使用这些特征向量进行分类任务。这种方式使得ViT能够处理图像数据，并且在一定程度上捕捉到图像中的语义和结构信息。</a:t>
            </a:r>
            <a:endParaRPr lang="zh-CN" altLang="en-US" sz="1800"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rPr>
              <a:t>分割图像为图块进行处理：为了将图像输入Transformer模型，ViT</a:t>
            </a:r>
            <a:r>
              <a:rPr lang="zh-CN" altLang="en-US" sz="1800" spc="150" dirty="0">
                <a:solidFill>
                  <a:schemeClr val="tx1">
                    <a:lumMod val="85000"/>
                    <a:lumOff val="15000"/>
                  </a:schemeClr>
                </a:solidFill>
                <a:highlight>
                  <a:srgbClr val="FFFF00"/>
                </a:highlight>
              </a:rPr>
              <a:t>将图像分割为图块，将每个图块作为序列中的一个位置，然后通过Transformer模型进行处理</a:t>
            </a:r>
            <a:r>
              <a:rPr lang="zh-CN" altLang="en-US" sz="1800" spc="150" dirty="0">
                <a:solidFill>
                  <a:schemeClr val="tx1">
                    <a:lumMod val="85000"/>
                    <a:lumOff val="15000"/>
                  </a:schemeClr>
                </a:solidFill>
              </a:rPr>
              <a:t>。这样做的好处是避免了图像尺寸对模型的约束，使得ViT能够处理任意大小的图像。</a:t>
            </a:r>
            <a:endParaRPr lang="zh-CN" altLang="en-US" sz="1800"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rPr>
              <a:t>预训练和微调策略：</a:t>
            </a:r>
            <a:r>
              <a:rPr lang="zh-CN" altLang="en-US" sz="1800" spc="150" dirty="0">
                <a:solidFill>
                  <a:schemeClr val="tx1">
                    <a:lumMod val="85000"/>
                    <a:lumOff val="15000"/>
                  </a:schemeClr>
                </a:solidFill>
                <a:highlight>
                  <a:srgbClr val="FFFF00"/>
                </a:highlight>
              </a:rPr>
              <a:t>ViT采用了预训练和微调的策略，首先在大规模无标签图像数据上进行预训练，然后在特定任务的有标签数据上进行微调</a:t>
            </a:r>
            <a:r>
              <a:rPr lang="zh-CN" altLang="en-US" sz="1800" spc="150" dirty="0">
                <a:solidFill>
                  <a:schemeClr val="tx1">
                    <a:lumMod val="85000"/>
                    <a:lumOff val="15000"/>
                  </a:schemeClr>
                </a:solidFill>
              </a:rPr>
              <a:t>。这种策略使得ViT能够从大规模数据中学习到丰富的特征表示，并在特定任务上进行个性化调整。</a:t>
            </a:r>
            <a:endParaRPr lang="zh-CN" altLang="en-US" sz="1800" spc="150" dirty="0">
              <a:solidFill>
                <a:schemeClr val="tx1">
                  <a:lumMod val="85000"/>
                  <a:lumOff val="15000"/>
                </a:schemeClr>
              </a:solidFill>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430" y="984885"/>
            <a:ext cx="2724150" cy="723900"/>
          </a:xfrm>
        </p:spPr>
        <p:txBody>
          <a:bodyPr>
            <a:normAutofit/>
          </a:bodyPr>
          <a:lstStyle/>
          <a:p>
            <a:pPr algn="l">
              <a:buClrTx/>
              <a:buSzTx/>
              <a:buFontTx/>
            </a:pPr>
            <a:r>
              <a:rPr lang="zh-CN" altLang="en-US" sz="3600">
                <a:solidFill>
                  <a:schemeClr val="tx1"/>
                </a:solidFill>
                <a:effectLst>
                  <a:outerShdw blurRad="38100" dist="19050" dir="2700000" algn="tl" rotWithShape="0">
                    <a:schemeClr val="dk1">
                      <a:alpha val="40000"/>
                    </a:schemeClr>
                  </a:outerShdw>
                </a:effectLst>
                <a:sym typeface="+mn-ea"/>
              </a:rPr>
              <a:t>不足</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1859280"/>
            <a:ext cx="9626600" cy="4418965"/>
          </a:xfrm>
        </p:spPr>
        <p:txBody>
          <a:bodyPr>
            <a:noAutofit/>
          </a:bodyPr>
          <a:lstStyle/>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highlight>
                  <a:srgbClr val="FFFF00"/>
                </a:highlight>
              </a:rPr>
              <a:t>对于大尺寸图像的处理</a:t>
            </a:r>
            <a:r>
              <a:rPr lang="zh-CN" altLang="en-US" sz="1800" spc="150" dirty="0">
                <a:solidFill>
                  <a:schemeClr val="tx1">
                    <a:lumMod val="85000"/>
                    <a:lumOff val="15000"/>
                  </a:schemeClr>
                </a:solidFill>
              </a:rPr>
              <a:t>：ViT在处理大尺寸图像时可能会面临一些挑战。由于图像被分割为图块，较大的图像可能需要更多的图块，导致计算和内存开销增加。此外，ViT对于大尺寸图像中的细节和全局上下文的捕捉可能相对较弱。</a:t>
            </a:r>
            <a:endParaRPr lang="zh-CN" altLang="en-US" sz="1800" spc="150" dirty="0">
              <a:solidFill>
                <a:schemeClr val="tx1">
                  <a:lumMod val="85000"/>
                  <a:lumOff val="15000"/>
                </a:schemeClr>
              </a:solidFill>
            </a:endParaRPr>
          </a:p>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rPr>
              <a:t>缺乏位置信息：ViT将图像分割为图块处理后，失去了原始图像的位置信息。位置信息在图像分类任务中通常是重要的，因为它能够提供物体的空间结构和关系。ViT通过引入位置编码来部分解决这个问题，但</a:t>
            </a:r>
            <a:r>
              <a:rPr lang="zh-CN" altLang="en-US" sz="1800" spc="150" dirty="0">
                <a:solidFill>
                  <a:schemeClr val="tx1">
                    <a:lumMod val="85000"/>
                    <a:lumOff val="15000"/>
                  </a:schemeClr>
                </a:solidFill>
                <a:highlight>
                  <a:srgbClr val="FFFF00"/>
                </a:highlight>
              </a:rPr>
              <a:t>与传统的卷积神经网络相比，位置信息的处理相对较弱。</a:t>
            </a:r>
            <a:endParaRPr lang="zh-CN" altLang="en-US" sz="1800" spc="150" dirty="0">
              <a:solidFill>
                <a:schemeClr val="tx1">
                  <a:lumMod val="85000"/>
                  <a:lumOff val="15000"/>
                </a:schemeClr>
              </a:solidFill>
              <a:highlight>
                <a:srgbClr val="FFFF00"/>
              </a:highlight>
            </a:endParaRPr>
          </a:p>
          <a:p>
            <a:pPr marL="285750" indent="-285750">
              <a:lnSpc>
                <a:spcPct val="130000"/>
              </a:lnSpc>
              <a:spcBef>
                <a:spcPts val="0"/>
              </a:spcBef>
              <a:spcAft>
                <a:spcPts val="1000"/>
              </a:spcAft>
              <a:buFont typeface="Arial" panose="020B0604020202020204" pitchFamily="34" charset="0"/>
              <a:buChar char="•"/>
            </a:pPr>
            <a:r>
              <a:rPr lang="zh-CN" altLang="en-US" sz="1800" spc="150" dirty="0">
                <a:solidFill>
                  <a:schemeClr val="tx1">
                    <a:lumMod val="85000"/>
                    <a:lumOff val="15000"/>
                  </a:schemeClr>
                </a:solidFill>
              </a:rPr>
              <a:t>训练成本高：ViT相对于传统的卷积神经网络，其训练成本较高。Transformer模型的计算复杂度较高，需要更多的计算资源和时间来训练。此外，ViT的训练数据要求也较高，需要大规模的无标签图像数据进行预训练，这对于一些资源受限的场景可能具有挑战性。</a:t>
            </a:r>
            <a:endParaRPr lang="zh-CN" altLang="en-US" sz="1800" spc="150" dirty="0">
              <a:solidFill>
                <a:schemeClr val="tx1">
                  <a:lumMod val="85000"/>
                  <a:lumOff val="15000"/>
                </a:schemeClr>
              </a:solidFill>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5848733" y="2181976"/>
            <a:ext cx="655949" cy="1107996"/>
          </a:xfrm>
          <a:prstGeom prst="rect">
            <a:avLst/>
          </a:prstGeom>
          <a:noFill/>
        </p:spPr>
        <p:txBody>
          <a:bodyPr wrap="square" rtlCol="0">
            <a:normAutofit/>
          </a:bodyPr>
          <a:lstStyle/>
          <a:p>
            <a:r>
              <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1</a:t>
            </a:r>
            <a:endParaRPr lang="en-US" altLang="zh-CN" sz="6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p:custDataLst>
              <p:tags r:id="rId2"/>
            </p:custDataLst>
          </p:nvPr>
        </p:nvSpPr>
        <p:spPr>
          <a:xfrm>
            <a:off x="424815" y="3429000"/>
            <a:ext cx="11342370" cy="740410"/>
          </a:xfrm>
        </p:spPr>
        <p:txBody>
          <a:bodyPr>
            <a:normAutofit/>
          </a:bodyPr>
          <a:lstStyle/>
          <a:p>
            <a:r>
              <a:rPr lang="zh-CN" altLang="en-US" dirty="0">
                <a:sym typeface="+mn-lt"/>
              </a:rPr>
              <a:t>Attention is All you Need</a:t>
            </a:r>
            <a:endParaRPr lang="zh-CN" altLang="en-US" dirty="0">
              <a:sym typeface="+mn-lt"/>
            </a:endParaRPr>
          </a:p>
        </p:txBody>
      </p:sp>
      <p:sp>
        <p:nvSpPr>
          <p:cNvPr id="5" name="文本框 4"/>
          <p:cNvSpPr txBox="1"/>
          <p:nvPr>
            <p:custDataLst>
              <p:tags r:id="rId3"/>
            </p:custDataLst>
          </p:nvPr>
        </p:nvSpPr>
        <p:spPr>
          <a:xfrm>
            <a:off x="5577367" y="1958149"/>
            <a:ext cx="1427629" cy="306705"/>
          </a:xfrm>
          <a:prstGeom prst="rect">
            <a:avLst/>
          </a:prstGeom>
          <a:noFill/>
        </p:spPr>
        <p:txBody>
          <a:bodyPr wrap="square" rtlCol="0">
            <a:normAutofit/>
          </a:bodyPr>
          <a:lstStyle/>
          <a:p>
            <a:pPr algn="ctr"/>
            <a:r>
              <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rPr>
              <a:t>ONE</a:t>
            </a:r>
            <a:endParaRPr lang="en-US" altLang="zh-CN" sz="1400" kern="2600" spc="2000">
              <a:solidFill>
                <a:schemeClr val="tx1">
                  <a:lumMod val="75000"/>
                </a:schemeClr>
              </a:solidFill>
              <a:uFillTx/>
              <a:latin typeface="Arial" panose="020B0604020202020204" pitchFamily="34" charset="0"/>
              <a:ea typeface="微软雅黑" panose="020B0503020204020204" charset="-122"/>
              <a:cs typeface="Arial" panose="020B0604020202020204" pitchFamily="34" charset="0"/>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en-US" altLang="zh-CN" noProof="0" dirty="0">
                <a:sym typeface="+mn-lt"/>
              </a:rPr>
              <a:t>THANKS</a:t>
            </a:r>
            <a:endParaRPr lang="zh-CN" altLang="en-US"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058715" y="1052350"/>
            <a:ext cx="9626400" cy="723600"/>
          </a:xfrm>
        </p:spPr>
        <p:txBody>
          <a:bodyPr>
            <a:normAutofit/>
          </a:bodyPr>
          <a:lstStyle/>
          <a:p>
            <a:r>
              <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Abstract</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058545" y="2011680"/>
            <a:ext cx="9849485" cy="3891915"/>
          </a:xfrm>
        </p:spPr>
        <p:txBody>
          <a:bodyPr>
            <a:noAutofit/>
          </a:bodyPr>
          <a:lstStyle/>
          <a:p>
            <a:pPr marL="0" indent="0">
              <a:lnSpc>
                <a:spcPct val="130000"/>
              </a:lnSpc>
              <a:spcBef>
                <a:spcPts val="0"/>
              </a:spcBef>
              <a:spcAft>
                <a:spcPts val="1000"/>
              </a:spcAft>
              <a:buNone/>
            </a:pPr>
            <a:r>
              <a:rPr sz="2000" spc="150" dirty="0">
                <a:solidFill>
                  <a:schemeClr val="tx1">
                    <a:lumMod val="85000"/>
                    <a:lumOff val="15000"/>
                  </a:schemeClr>
                </a:solidFill>
              </a:rPr>
              <a:t>在传统的序列模型中，如循环神经网络（RNN），信息传递是通过</a:t>
            </a:r>
            <a:r>
              <a:rPr sz="2000" spc="150" dirty="0">
                <a:solidFill>
                  <a:schemeClr val="tx1">
                    <a:lumMod val="85000"/>
                    <a:lumOff val="15000"/>
                  </a:schemeClr>
                </a:solidFill>
                <a:highlight>
                  <a:srgbClr val="FFFF00"/>
                </a:highlight>
              </a:rPr>
              <a:t>逐步处理序列</a:t>
            </a:r>
            <a:r>
              <a:rPr sz="2000" spc="150" dirty="0">
                <a:solidFill>
                  <a:schemeClr val="tx1">
                    <a:lumMod val="85000"/>
                    <a:lumOff val="15000"/>
                  </a:schemeClr>
                </a:solidFill>
              </a:rPr>
              <a:t>中的每个元素来实现的。然而，这种顺序处理方式在</a:t>
            </a:r>
            <a:r>
              <a:rPr sz="2000" spc="150" dirty="0">
                <a:solidFill>
                  <a:schemeClr val="tx1">
                    <a:lumMod val="85000"/>
                    <a:lumOff val="15000"/>
                  </a:schemeClr>
                </a:solidFill>
                <a:highlight>
                  <a:srgbClr val="FFFF00"/>
                </a:highlight>
              </a:rPr>
              <a:t>并行计算</a:t>
            </a:r>
            <a:r>
              <a:rPr sz="2000" spc="150" dirty="0">
                <a:solidFill>
                  <a:schemeClr val="tx1">
                    <a:lumMod val="85000"/>
                    <a:lumOff val="15000"/>
                  </a:schemeClr>
                </a:solidFill>
              </a:rPr>
              <a:t>中存在难以充分利用硬件资源的问题。为了解决这个问题，Transformer提出了一种全新的网络架构，</a:t>
            </a:r>
            <a:r>
              <a:rPr sz="2000" spc="150" dirty="0">
                <a:solidFill>
                  <a:schemeClr val="tx1">
                    <a:lumMod val="85000"/>
                    <a:lumOff val="15000"/>
                  </a:schemeClr>
                </a:solidFill>
                <a:highlight>
                  <a:srgbClr val="FFFF00"/>
                </a:highlight>
              </a:rPr>
              <a:t>基于自注意力机制（self-attention）</a:t>
            </a:r>
            <a:r>
              <a:rPr sz="2000" spc="150" dirty="0">
                <a:solidFill>
                  <a:schemeClr val="tx1">
                    <a:lumMod val="85000"/>
                    <a:lumOff val="15000"/>
                  </a:schemeClr>
                </a:solidFill>
              </a:rPr>
              <a:t>进行并行计算。</a:t>
            </a:r>
            <a:endParaRPr sz="2000" spc="150" dirty="0">
              <a:solidFill>
                <a:schemeClr val="tx1">
                  <a:lumMod val="85000"/>
                  <a:lumOff val="15000"/>
                </a:schemeClr>
              </a:solidFill>
            </a:endParaRPr>
          </a:p>
          <a:p>
            <a:pPr marL="0" indent="0">
              <a:lnSpc>
                <a:spcPct val="130000"/>
              </a:lnSpc>
              <a:spcBef>
                <a:spcPts val="0"/>
              </a:spcBef>
              <a:spcAft>
                <a:spcPts val="1000"/>
              </a:spcAft>
              <a:buNone/>
            </a:pPr>
            <a:r>
              <a:rPr sz="2000" spc="150" dirty="0">
                <a:solidFill>
                  <a:schemeClr val="tx1">
                    <a:lumMod val="85000"/>
                    <a:lumOff val="15000"/>
                  </a:schemeClr>
                </a:solidFill>
              </a:rPr>
              <a:t>Transformer的核心思想是使用自注意力机制来建立输入序列中</a:t>
            </a:r>
            <a:r>
              <a:rPr sz="2000" spc="150" dirty="0">
                <a:solidFill>
                  <a:schemeClr val="tx1">
                    <a:lumMod val="85000"/>
                    <a:lumOff val="15000"/>
                  </a:schemeClr>
                </a:solidFill>
                <a:highlight>
                  <a:srgbClr val="FFFF00"/>
                </a:highlight>
              </a:rPr>
              <a:t>不同位置之间的关联关系</a:t>
            </a:r>
            <a:r>
              <a:rPr sz="2000" spc="150" dirty="0">
                <a:solidFill>
                  <a:schemeClr val="tx1">
                    <a:lumMod val="85000"/>
                    <a:lumOff val="15000"/>
                  </a:schemeClr>
                </a:solidFill>
              </a:rPr>
              <a:t>。自注意力机制允许每个位置直接与序列中其他位置进行交互，</a:t>
            </a:r>
            <a:r>
              <a:rPr sz="2000" spc="150" dirty="0">
                <a:solidFill>
                  <a:schemeClr val="tx1">
                    <a:lumMod val="85000"/>
                    <a:lumOff val="15000"/>
                  </a:schemeClr>
                </a:solidFill>
                <a:highlight>
                  <a:srgbClr val="FFFF00"/>
                </a:highlight>
              </a:rPr>
              <a:t>获取全局上下文的信息</a:t>
            </a:r>
            <a:r>
              <a:rPr sz="2000" spc="150" dirty="0">
                <a:solidFill>
                  <a:schemeClr val="tx1">
                    <a:lumMod val="85000"/>
                    <a:lumOff val="15000"/>
                  </a:schemeClr>
                </a:solidFill>
              </a:rPr>
              <a:t>。它通过计算每个位置与其他位置的注意力</a:t>
            </a:r>
            <a:r>
              <a:rPr sz="2000" spc="150" dirty="0">
                <a:solidFill>
                  <a:schemeClr val="tx1">
                    <a:lumMod val="85000"/>
                    <a:lumOff val="15000"/>
                  </a:schemeClr>
                </a:solidFill>
                <a:highlight>
                  <a:srgbClr val="FFFF00"/>
                </a:highlight>
              </a:rPr>
              <a:t>权重</a:t>
            </a:r>
            <a:r>
              <a:rPr sz="2000" spc="150" dirty="0">
                <a:solidFill>
                  <a:schemeClr val="tx1">
                    <a:lumMod val="85000"/>
                    <a:lumOff val="15000"/>
                  </a:schemeClr>
                </a:solidFill>
              </a:rPr>
              <a:t>来实现，从而在一个步骤中同时处理整个序列。</a:t>
            </a:r>
            <a:endParaRPr sz="2000" spc="150" dirty="0">
              <a:solidFill>
                <a:schemeClr val="tx1">
                  <a:lumMod val="85000"/>
                  <a:lumOff val="15000"/>
                </a:schemeClr>
              </a:solidFill>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600" y="985040"/>
            <a:ext cx="9626400" cy="723600"/>
          </a:xfrm>
        </p:spPr>
        <p:txBody>
          <a:bodyPr>
            <a:normAutofit/>
          </a:bodyPr>
          <a:lstStyle/>
          <a:p>
            <a:pPr algn="l">
              <a:buClrTx/>
              <a:buSzTx/>
              <a:buFontTx/>
            </a:pPr>
            <a:r>
              <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rPr>
              <a:t>Introduction</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2002155"/>
            <a:ext cx="9626600" cy="3891915"/>
          </a:xfrm>
        </p:spPr>
        <p:txBody>
          <a:bodyPr>
            <a:noAutofit/>
          </a:bodyPr>
          <a:lstStyle/>
          <a:p>
            <a:pPr marL="0" indent="0">
              <a:lnSpc>
                <a:spcPct val="130000"/>
              </a:lnSpc>
              <a:spcBef>
                <a:spcPts val="0"/>
              </a:spcBef>
              <a:spcAft>
                <a:spcPts val="1000"/>
              </a:spcAft>
              <a:buNone/>
            </a:pPr>
            <a:r>
              <a:rPr lang="zh-CN" altLang="en-US" sz="2400" spc="150" dirty="0">
                <a:solidFill>
                  <a:schemeClr val="tx1">
                    <a:lumMod val="85000"/>
                    <a:lumOff val="15000"/>
                  </a:schemeClr>
                </a:solidFill>
              </a:rPr>
              <a:t>相比之前占领市场的LSTM和GRU模型，Transformer有两个显著的优势:</a:t>
            </a:r>
            <a:endParaRPr lang="zh-CN" altLang="en-US" sz="2400" spc="150" dirty="0">
              <a:solidFill>
                <a:schemeClr val="tx1">
                  <a:lumMod val="85000"/>
                  <a:lumOff val="15000"/>
                </a:schemeClr>
              </a:solidFill>
            </a:endParaRPr>
          </a:p>
          <a:p>
            <a:pPr marL="0" indent="0">
              <a:lnSpc>
                <a:spcPct val="130000"/>
              </a:lnSpc>
              <a:spcBef>
                <a:spcPts val="0"/>
              </a:spcBef>
              <a:spcAft>
                <a:spcPts val="1000"/>
              </a:spcAft>
              <a:buNone/>
            </a:pPr>
            <a:r>
              <a:rPr lang="zh-CN" altLang="en-US" sz="2400" spc="150" dirty="0">
                <a:solidFill>
                  <a:schemeClr val="tx1">
                    <a:lumMod val="85000"/>
                    <a:lumOff val="15000"/>
                  </a:schemeClr>
                </a:solidFill>
              </a:rPr>
              <a:t>1、Transformer能够利用分布式GPU进行</a:t>
            </a:r>
            <a:r>
              <a:rPr lang="zh-CN" altLang="en-US" sz="2400" spc="150" dirty="0">
                <a:solidFill>
                  <a:schemeClr val="tx1">
                    <a:lumMod val="85000"/>
                    <a:lumOff val="15000"/>
                  </a:schemeClr>
                </a:solidFill>
                <a:highlight>
                  <a:srgbClr val="FFFF00"/>
                </a:highlight>
              </a:rPr>
              <a:t>并行训练</a:t>
            </a:r>
            <a:r>
              <a:rPr lang="zh-CN" altLang="en-US" sz="2400" spc="150" dirty="0">
                <a:solidFill>
                  <a:schemeClr val="tx1">
                    <a:lumMod val="85000"/>
                    <a:lumOff val="15000"/>
                  </a:schemeClr>
                </a:solidFill>
              </a:rPr>
              <a:t>，提升模型训练效率.    </a:t>
            </a:r>
            <a:endParaRPr lang="zh-CN" altLang="en-US" sz="2400" spc="150" dirty="0">
              <a:solidFill>
                <a:schemeClr val="tx1">
                  <a:lumMod val="85000"/>
                  <a:lumOff val="15000"/>
                </a:schemeClr>
              </a:solidFill>
            </a:endParaRPr>
          </a:p>
          <a:p>
            <a:pPr marL="0" indent="0">
              <a:lnSpc>
                <a:spcPct val="130000"/>
              </a:lnSpc>
              <a:spcBef>
                <a:spcPts val="0"/>
              </a:spcBef>
              <a:spcAft>
                <a:spcPts val="1000"/>
              </a:spcAft>
              <a:buNone/>
            </a:pPr>
            <a:r>
              <a:rPr lang="zh-CN" altLang="en-US" sz="2400" spc="150" dirty="0">
                <a:solidFill>
                  <a:schemeClr val="tx1">
                    <a:lumMod val="85000"/>
                    <a:lumOff val="15000"/>
                  </a:schemeClr>
                </a:solidFill>
              </a:rPr>
              <a:t>2、在分析预测更长的文本时, 捕捉间隔较长的</a:t>
            </a:r>
            <a:r>
              <a:rPr lang="zh-CN" altLang="en-US" sz="2400" spc="150" dirty="0">
                <a:solidFill>
                  <a:schemeClr val="tx1">
                    <a:lumMod val="85000"/>
                    <a:lumOff val="15000"/>
                  </a:schemeClr>
                </a:solidFill>
                <a:highlight>
                  <a:srgbClr val="FFFF00"/>
                </a:highlight>
              </a:rPr>
              <a:t>语义关联</a:t>
            </a:r>
            <a:r>
              <a:rPr lang="zh-CN" altLang="en-US" sz="2400" spc="150" dirty="0">
                <a:solidFill>
                  <a:schemeClr val="tx1">
                    <a:lumMod val="85000"/>
                    <a:lumOff val="15000"/>
                  </a:schemeClr>
                </a:solidFill>
              </a:rPr>
              <a:t>效果更好.   </a:t>
            </a:r>
            <a:endParaRPr lang="zh-CN" altLang="en-US" sz="2400" spc="150" dirty="0">
              <a:solidFill>
                <a:schemeClr val="tx1">
                  <a:lumMod val="85000"/>
                  <a:lumOff val="15000"/>
                </a:schemeClr>
              </a:solidFill>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标题 2"/>
          <p:cNvSpPr>
            <a:spLocks noGrp="1"/>
          </p:cNvSpPr>
          <p:nvPr>
            <p:ph type="title"/>
            <p:custDataLst>
              <p:tags r:id="rId1"/>
            </p:custDataLst>
          </p:nvPr>
        </p:nvSpPr>
        <p:spPr>
          <a:xfrm>
            <a:off x="1281600" y="1052350"/>
            <a:ext cx="9626400" cy="723600"/>
          </a:xfrm>
        </p:spPr>
        <p:txBody>
          <a:bodyPr>
            <a:normAutofit/>
          </a:bodyPr>
          <a:lstStyle/>
          <a:p>
            <a:r>
              <a:rPr lang="en-US" altLang="zh-CN" sz="3600"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sym typeface="+mn-ea"/>
              </a:rPr>
              <a:t>Introduction</a:t>
            </a:r>
            <a:endParaRPr lang="en-US" altLang="zh-CN" sz="3600" b="1" spc="200" dirty="0">
              <a:solidFill>
                <a:schemeClr val="accent1"/>
              </a:solidFill>
              <a:effectLst>
                <a:outerShdw blurRad="38100" dist="25400" dir="5400000" algn="ctr" rotWithShape="0">
                  <a:srgbClr val="6E747A">
                    <a:alpha val="43000"/>
                  </a:srgbClr>
                </a:outerShdw>
              </a:effectLst>
              <a:latin typeface="汉仪旗黑-85S" panose="00020600040101010101" pitchFamily="18" charset="-122"/>
              <a:ea typeface="汉仪旗黑-85S" panose="00020600040101010101" pitchFamily="18" charset="-122"/>
            </a:endParaRPr>
          </a:p>
        </p:txBody>
      </p:sp>
      <p:sp>
        <p:nvSpPr>
          <p:cNvPr id="2" name="内容占位符 1"/>
          <p:cNvSpPr>
            <a:spLocks noGrp="1"/>
          </p:cNvSpPr>
          <p:nvPr>
            <p:ph sz="quarter" idx="13"/>
            <p:custDataLst>
              <p:tags r:id="rId2"/>
            </p:custDataLst>
          </p:nvPr>
        </p:nvSpPr>
        <p:spPr>
          <a:xfrm>
            <a:off x="1281430" y="2011680"/>
            <a:ext cx="9626600" cy="3891915"/>
          </a:xfrm>
        </p:spPr>
        <p:txBody>
          <a:bodyPr>
            <a:noAutofit/>
          </a:bodyPr>
          <a:lstStyle/>
          <a:p>
            <a:pPr marL="0" indent="0">
              <a:lnSpc>
                <a:spcPct val="130000"/>
              </a:lnSpc>
              <a:spcBef>
                <a:spcPts val="0"/>
              </a:spcBef>
              <a:spcAft>
                <a:spcPts val="1000"/>
              </a:spcAft>
              <a:buNone/>
            </a:pPr>
            <a:r>
              <a:rPr sz="2000" spc="150" dirty="0">
                <a:sym typeface="+mn-ea"/>
              </a:rPr>
              <a:t>Transformer由</a:t>
            </a:r>
            <a:r>
              <a:rPr sz="2000" spc="150" dirty="0">
                <a:highlight>
                  <a:srgbClr val="FFFF00"/>
                </a:highlight>
                <a:sym typeface="+mn-ea"/>
              </a:rPr>
              <a:t>编码器</a:t>
            </a:r>
            <a:r>
              <a:rPr sz="2000" spc="150" dirty="0">
                <a:sym typeface="+mn-ea"/>
              </a:rPr>
              <a:t>和</a:t>
            </a:r>
            <a:r>
              <a:rPr sz="2000" spc="150" dirty="0">
                <a:highlight>
                  <a:srgbClr val="FFFF00"/>
                </a:highlight>
                <a:sym typeface="+mn-ea"/>
              </a:rPr>
              <a:t>解码器</a:t>
            </a:r>
            <a:r>
              <a:rPr sz="2000" spc="150" dirty="0">
                <a:sym typeface="+mn-ea"/>
              </a:rPr>
              <a:t>两部分组成。</a:t>
            </a:r>
            <a:endParaRPr sz="2000" spc="150" dirty="0">
              <a:sym typeface="+mn-ea"/>
            </a:endParaRPr>
          </a:p>
          <a:p>
            <a:pPr marL="0" indent="0">
              <a:lnSpc>
                <a:spcPct val="130000"/>
              </a:lnSpc>
              <a:spcBef>
                <a:spcPts val="0"/>
              </a:spcBef>
              <a:spcAft>
                <a:spcPts val="1000"/>
              </a:spcAft>
              <a:buNone/>
            </a:pPr>
            <a:r>
              <a:rPr sz="2000" spc="150" dirty="0">
                <a:sym typeface="+mn-ea"/>
              </a:rPr>
              <a:t>编码器负责将输入序列编码为一组高级特征表示</a:t>
            </a:r>
            <a:r>
              <a:rPr lang="en-US" sz="2000" spc="150" dirty="0">
                <a:sym typeface="+mn-ea"/>
              </a:rPr>
              <a:t>.</a:t>
            </a:r>
            <a:endParaRPr sz="2000" spc="150" dirty="0">
              <a:sym typeface="+mn-ea"/>
            </a:endParaRPr>
          </a:p>
          <a:p>
            <a:pPr marL="0" indent="0">
              <a:lnSpc>
                <a:spcPct val="130000"/>
              </a:lnSpc>
              <a:spcBef>
                <a:spcPts val="0"/>
              </a:spcBef>
              <a:spcAft>
                <a:spcPts val="1000"/>
              </a:spcAft>
              <a:buNone/>
            </a:pPr>
            <a:r>
              <a:rPr sz="2000" spc="150" dirty="0">
                <a:sym typeface="+mn-ea"/>
              </a:rPr>
              <a:t>而解码器则根据编码器的输出和先前生成的部分序列来预测下一个输出。</a:t>
            </a:r>
            <a:endParaRPr sz="2000" spc="150" dirty="0">
              <a:sym typeface="+mn-ea"/>
            </a:endParaRPr>
          </a:p>
          <a:p>
            <a:pPr marL="0" indent="0">
              <a:lnSpc>
                <a:spcPct val="130000"/>
              </a:lnSpc>
              <a:spcBef>
                <a:spcPts val="0"/>
              </a:spcBef>
              <a:spcAft>
                <a:spcPts val="1000"/>
              </a:spcAft>
              <a:buNone/>
            </a:pPr>
            <a:r>
              <a:rPr sz="2000" spc="150" dirty="0">
                <a:sym typeface="+mn-ea"/>
              </a:rPr>
              <a:t>编码器和解码器都由多个相同的层堆叠而成，每个层都包含了</a:t>
            </a:r>
            <a:r>
              <a:rPr sz="2000" spc="150" dirty="0">
                <a:highlight>
                  <a:srgbClr val="FFFF00"/>
                </a:highlight>
                <a:sym typeface="+mn-ea"/>
              </a:rPr>
              <a:t>多头自注意力机制</a:t>
            </a:r>
            <a:r>
              <a:rPr sz="2000" spc="150" dirty="0">
                <a:sym typeface="+mn-ea"/>
              </a:rPr>
              <a:t>和</a:t>
            </a:r>
            <a:r>
              <a:rPr sz="2000" spc="150" dirty="0">
                <a:highlight>
                  <a:srgbClr val="FFFF00"/>
                </a:highlight>
                <a:sym typeface="+mn-ea"/>
              </a:rPr>
              <a:t>前馈神经网络</a:t>
            </a:r>
            <a:r>
              <a:rPr sz="2000" spc="150" dirty="0">
                <a:sym typeface="+mn-ea"/>
              </a:rPr>
              <a:t>。</a:t>
            </a:r>
            <a:endParaRPr sz="2000" spc="150" dirty="0">
              <a:solidFill>
                <a:schemeClr val="tx1">
                  <a:lumMod val="85000"/>
                  <a:lumOff val="15000"/>
                </a:schemeClr>
              </a:solidFill>
            </a:endParaRPr>
          </a:p>
          <a:p>
            <a:pPr marL="0" indent="0">
              <a:lnSpc>
                <a:spcPct val="130000"/>
              </a:lnSpc>
              <a:spcBef>
                <a:spcPts val="0"/>
              </a:spcBef>
              <a:spcAft>
                <a:spcPts val="1000"/>
              </a:spcAft>
              <a:buNone/>
            </a:pPr>
            <a:r>
              <a:rPr sz="2000" spc="150" dirty="0">
                <a:sym typeface="+mn-ea"/>
              </a:rPr>
              <a:t>除了自注意力机制，Transformer还引入了一些其他的创新点，如</a:t>
            </a:r>
            <a:r>
              <a:rPr sz="2000" spc="150" dirty="0">
                <a:highlight>
                  <a:srgbClr val="FFFF00"/>
                </a:highlight>
                <a:sym typeface="+mn-ea"/>
              </a:rPr>
              <a:t>位置编码</a:t>
            </a:r>
            <a:r>
              <a:rPr sz="2000" spc="150" dirty="0">
                <a:sym typeface="+mn-ea"/>
              </a:rPr>
              <a:t>来为序列中的每个位置提供位置信息，</a:t>
            </a:r>
            <a:r>
              <a:rPr sz="2000" spc="150" dirty="0">
                <a:highlight>
                  <a:srgbClr val="FFFF00"/>
                </a:highlight>
                <a:sym typeface="+mn-ea"/>
              </a:rPr>
              <a:t>残差连接</a:t>
            </a:r>
            <a:r>
              <a:rPr sz="2000" spc="150" dirty="0">
                <a:sym typeface="+mn-ea"/>
              </a:rPr>
              <a:t>来帮助网络更好地进行梯度传播，以及</a:t>
            </a:r>
            <a:r>
              <a:rPr sz="2000" spc="150" dirty="0">
                <a:highlight>
                  <a:srgbClr val="FFFF00"/>
                </a:highlight>
                <a:sym typeface="+mn-ea"/>
              </a:rPr>
              <a:t>层归一化</a:t>
            </a:r>
            <a:r>
              <a:rPr sz="2000" spc="150" dirty="0">
                <a:sym typeface="+mn-ea"/>
              </a:rPr>
              <a:t>来加速训练过程。</a:t>
            </a:r>
            <a:endParaRPr sz="2000" spc="150" dirty="0">
              <a:solidFill>
                <a:schemeClr val="tx1">
                  <a:lumMod val="85000"/>
                  <a:lumOff val="15000"/>
                </a:schemeClr>
              </a:solidFill>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custDataLst>
              <p:tags r:id="rId1"/>
            </p:custDataLst>
          </p:nvPr>
        </p:nvSpPr>
        <p:spPr>
          <a:xfrm>
            <a:off x="288925" y="770255"/>
            <a:ext cx="4253865" cy="882015"/>
          </a:xfrm>
        </p:spPr>
        <p:txBody>
          <a:bodyPr>
            <a:normAutofit fontScale="90000"/>
          </a:bodyPr>
          <a:lstStyle/>
          <a:p>
            <a:r>
              <a:rPr lang="en-US" altLang="zh-CN" sz="3200" spc="200" dirty="0">
                <a:latin typeface="汉仪旗黑-85S" panose="00020600040101010101" pitchFamily="18" charset="-122"/>
                <a:ea typeface="汉仪旗黑-85S" panose="00020600040101010101" pitchFamily="18" charset="-122"/>
              </a:rPr>
              <a:t>Transformer</a:t>
            </a:r>
            <a:r>
              <a:rPr lang="zh-CN" altLang="en-US" sz="3200" spc="200" dirty="0">
                <a:latin typeface="汉仪旗黑-85S" panose="00020600040101010101" pitchFamily="18" charset="-122"/>
                <a:ea typeface="汉仪旗黑-85S" panose="00020600040101010101" pitchFamily="18" charset="-122"/>
              </a:rPr>
              <a:t>总体架构</a:t>
            </a:r>
            <a:endParaRPr lang="zh-CN" altLang="en-US" sz="3200" spc="200" dirty="0">
              <a:latin typeface="汉仪旗黑-85S" panose="00020600040101010101" pitchFamily="18" charset="-122"/>
              <a:ea typeface="汉仪旗黑-85S" panose="00020600040101010101" pitchFamily="18" charset="-122"/>
            </a:endParaRPr>
          </a:p>
        </p:txBody>
      </p:sp>
      <p:sp>
        <p:nvSpPr>
          <p:cNvPr id="2" name="文本占位符 1"/>
          <p:cNvSpPr>
            <a:spLocks noGrp="1"/>
          </p:cNvSpPr>
          <p:nvPr>
            <p:ph type="body" sz="quarter" idx="13"/>
            <p:custDataLst>
              <p:tags r:id="rId2"/>
            </p:custDataLst>
          </p:nvPr>
        </p:nvSpPr>
        <p:spPr>
          <a:xfrm>
            <a:off x="586105" y="1835150"/>
            <a:ext cx="3956685" cy="4793615"/>
          </a:xfrm>
        </p:spPr>
        <p:txBody>
          <a:bodyPr>
            <a:noAutofit/>
          </a:bodyPr>
          <a:lstStyle/>
          <a:p>
            <a:pPr marL="0" indent="0">
              <a:spcBef>
                <a:spcPts val="0"/>
              </a:spcBef>
              <a:buNone/>
            </a:pPr>
            <a:r>
              <a:rPr lang="en-US" altLang="zh-CN" sz="2000"/>
              <a:t>Transformer</a:t>
            </a:r>
            <a:r>
              <a:rPr lang="zh-CN" altLang="en-US" sz="2000"/>
              <a:t>整体可以看作为由输入、输出、编码器、解码器四部分构成。</a:t>
            </a:r>
            <a:endParaRPr lang="zh-CN" altLang="en-US" sz="2000"/>
          </a:p>
          <a:p>
            <a:pPr marL="0" indent="0">
              <a:spcBef>
                <a:spcPts val="0"/>
              </a:spcBef>
              <a:buNone/>
            </a:pPr>
            <a:r>
              <a:rPr lang="zh-CN" altLang="en-US" sz="2000"/>
              <a:t>其中输入部分包括源文本嵌入层及其位置编码器，目标文本嵌入层及其位置编码器。</a:t>
            </a:r>
            <a:endParaRPr lang="zh-CN" altLang="en-US" sz="2000"/>
          </a:p>
          <a:p>
            <a:pPr marL="0" indent="0">
              <a:spcBef>
                <a:spcPts val="0"/>
              </a:spcBef>
              <a:buNone/>
            </a:pPr>
            <a:r>
              <a:rPr lang="zh-CN" altLang="en-US" sz="2000"/>
              <a:t>输出部分包括线性层以及</a:t>
            </a:r>
            <a:r>
              <a:rPr lang="en-US" altLang="zh-CN" sz="2000"/>
              <a:t>S</a:t>
            </a:r>
            <a:r>
              <a:rPr lang="zh-CN" altLang="en-US" sz="2000"/>
              <a:t>oftmax处理器。</a:t>
            </a:r>
            <a:endParaRPr lang="zh-CN" altLang="en-US" sz="2000"/>
          </a:p>
          <a:p>
            <a:pPr marL="0" indent="0">
              <a:spcBef>
                <a:spcPts val="0"/>
              </a:spcBef>
              <a:buNone/>
            </a:pPr>
            <a:endParaRPr lang="zh-CN" altLang="en-US" sz="2000"/>
          </a:p>
        </p:txBody>
      </p:sp>
      <p:pic>
        <p:nvPicPr>
          <p:cNvPr id="100" name="图片 99"/>
          <p:cNvPicPr/>
          <p:nvPr/>
        </p:nvPicPr>
        <p:blipFill>
          <a:blip r:embed="rId3"/>
          <a:stretch>
            <a:fillRect/>
          </a:stretch>
        </p:blipFill>
        <p:spPr>
          <a:xfrm>
            <a:off x="5975985" y="114300"/>
            <a:ext cx="4401185" cy="6614160"/>
          </a:xfrm>
          <a:prstGeom prst="rect">
            <a:avLst/>
          </a:prstGeom>
          <a:noFill/>
          <a:ln w="9525">
            <a:noFill/>
          </a:ln>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custDataLst>
              <p:tags r:id="rId1"/>
            </p:custDataLst>
          </p:nvPr>
        </p:nvSpPr>
        <p:spPr>
          <a:xfrm>
            <a:off x="288925" y="770255"/>
            <a:ext cx="4253865" cy="882015"/>
          </a:xfrm>
        </p:spPr>
        <p:txBody>
          <a:bodyPr>
            <a:normAutofit fontScale="90000"/>
          </a:bodyPr>
          <a:lstStyle/>
          <a:p>
            <a:r>
              <a:rPr lang="en-US" altLang="zh-CN" sz="3200" spc="200" dirty="0">
                <a:latin typeface="汉仪旗黑-85S" panose="00020600040101010101" pitchFamily="18" charset="-122"/>
                <a:ea typeface="汉仪旗黑-85S" panose="00020600040101010101" pitchFamily="18" charset="-122"/>
              </a:rPr>
              <a:t>Transformer</a:t>
            </a:r>
            <a:r>
              <a:rPr lang="zh-CN" altLang="en-US" sz="3200" spc="200" dirty="0">
                <a:latin typeface="汉仪旗黑-85S" panose="00020600040101010101" pitchFamily="18" charset="-122"/>
                <a:ea typeface="汉仪旗黑-85S" panose="00020600040101010101" pitchFamily="18" charset="-122"/>
              </a:rPr>
              <a:t>总体架构</a:t>
            </a:r>
            <a:endParaRPr lang="zh-CN" altLang="en-US" sz="3200" spc="200" dirty="0">
              <a:latin typeface="汉仪旗黑-85S" panose="00020600040101010101" pitchFamily="18" charset="-122"/>
              <a:ea typeface="汉仪旗黑-85S" panose="00020600040101010101" pitchFamily="18" charset="-122"/>
            </a:endParaRPr>
          </a:p>
        </p:txBody>
      </p:sp>
      <p:sp>
        <p:nvSpPr>
          <p:cNvPr id="2" name="文本占位符 1"/>
          <p:cNvSpPr>
            <a:spLocks noGrp="1"/>
          </p:cNvSpPr>
          <p:nvPr>
            <p:ph type="body" sz="quarter" idx="13"/>
            <p:custDataLst>
              <p:tags r:id="rId2"/>
            </p:custDataLst>
          </p:nvPr>
        </p:nvSpPr>
        <p:spPr>
          <a:xfrm>
            <a:off x="586105" y="1835150"/>
            <a:ext cx="3956685" cy="4692015"/>
          </a:xfrm>
        </p:spPr>
        <p:txBody>
          <a:bodyPr>
            <a:noAutofit/>
          </a:bodyPr>
          <a:lstStyle/>
          <a:p>
            <a:pPr marL="0" indent="0">
              <a:spcBef>
                <a:spcPts val="0"/>
              </a:spcBef>
              <a:buNone/>
            </a:pPr>
            <a:r>
              <a:rPr lang="zh-CN" altLang="en-US" sz="2000"/>
              <a:t>编码器部分：</a:t>
            </a:r>
            <a:endParaRPr lang="zh-CN" altLang="en-US" sz="2000"/>
          </a:p>
          <a:p>
            <a:pPr marL="0" indent="0">
              <a:spcBef>
                <a:spcPts val="0"/>
              </a:spcBef>
              <a:buNone/>
            </a:pPr>
            <a:r>
              <a:rPr lang="zh-CN" altLang="en-US" sz="2000"/>
              <a:t>由N个编码器层堆叠而成。</a:t>
            </a:r>
            <a:endParaRPr lang="zh-CN" altLang="en-US" sz="2000"/>
          </a:p>
          <a:p>
            <a:pPr marL="0" indent="0">
              <a:spcBef>
                <a:spcPts val="0"/>
              </a:spcBef>
              <a:buNone/>
            </a:pPr>
            <a:r>
              <a:rPr lang="zh-CN" altLang="en-US" sz="2000"/>
              <a:t>每个编码器层由两个子层连接结构组成。</a:t>
            </a:r>
            <a:endParaRPr lang="zh-CN" altLang="en-US" sz="2000"/>
          </a:p>
          <a:p>
            <a:pPr marL="0" indent="0">
              <a:spcBef>
                <a:spcPts val="0"/>
              </a:spcBef>
              <a:buNone/>
            </a:pPr>
            <a:r>
              <a:rPr lang="zh-CN" altLang="en-US" sz="2000"/>
              <a:t>第一个子层连接结构包括一个多头自注意力子层和规范化层以及一个残差连接。</a:t>
            </a:r>
            <a:endParaRPr lang="zh-CN" altLang="en-US" sz="2000"/>
          </a:p>
          <a:p>
            <a:pPr marL="0" indent="0">
              <a:spcBef>
                <a:spcPts val="0"/>
              </a:spcBef>
              <a:buNone/>
            </a:pPr>
            <a:r>
              <a:rPr lang="zh-CN" altLang="en-US" sz="2000"/>
              <a:t>第二个子层连接结构包括一个前馈全连接子层和规范化层以及一个残差连接。</a:t>
            </a:r>
            <a:endParaRPr lang="zh-CN" altLang="en-US" sz="2000"/>
          </a:p>
        </p:txBody>
      </p:sp>
      <p:pic>
        <p:nvPicPr>
          <p:cNvPr id="100" name="图片 99"/>
          <p:cNvPicPr/>
          <p:nvPr/>
        </p:nvPicPr>
        <p:blipFill>
          <a:blip r:embed="rId3"/>
          <a:stretch>
            <a:fillRect/>
          </a:stretch>
        </p:blipFill>
        <p:spPr>
          <a:xfrm>
            <a:off x="5884545" y="110490"/>
            <a:ext cx="4492625" cy="6628130"/>
          </a:xfrm>
          <a:prstGeom prst="rect">
            <a:avLst/>
          </a:prstGeom>
          <a:noFill/>
          <a:ln w="9525">
            <a:noFill/>
          </a:ln>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custDataLst>
              <p:tags r:id="rId1"/>
            </p:custDataLst>
          </p:nvPr>
        </p:nvSpPr>
        <p:spPr>
          <a:xfrm>
            <a:off x="207645" y="699135"/>
            <a:ext cx="4253865" cy="882015"/>
          </a:xfrm>
        </p:spPr>
        <p:txBody>
          <a:bodyPr>
            <a:normAutofit fontScale="90000"/>
          </a:bodyPr>
          <a:lstStyle/>
          <a:p>
            <a:r>
              <a:rPr lang="en-US" altLang="zh-CN" sz="3200" spc="200" dirty="0">
                <a:latin typeface="汉仪旗黑-85S" panose="00020600040101010101" pitchFamily="18" charset="-122"/>
                <a:ea typeface="汉仪旗黑-85S" panose="00020600040101010101" pitchFamily="18" charset="-122"/>
              </a:rPr>
              <a:t>Transformer</a:t>
            </a:r>
            <a:r>
              <a:rPr lang="zh-CN" altLang="en-US" sz="3200" spc="200" dirty="0">
                <a:latin typeface="汉仪旗黑-85S" panose="00020600040101010101" pitchFamily="18" charset="-122"/>
                <a:ea typeface="汉仪旗黑-85S" panose="00020600040101010101" pitchFamily="18" charset="-122"/>
              </a:rPr>
              <a:t>总体架构</a:t>
            </a:r>
            <a:endParaRPr lang="zh-CN" altLang="en-US" sz="3200" spc="200" dirty="0">
              <a:latin typeface="汉仪旗黑-85S" panose="00020600040101010101" pitchFamily="18" charset="-122"/>
              <a:ea typeface="汉仪旗黑-85S" panose="00020600040101010101" pitchFamily="18" charset="-122"/>
            </a:endParaRPr>
          </a:p>
        </p:txBody>
      </p:sp>
      <p:sp>
        <p:nvSpPr>
          <p:cNvPr id="2" name="文本占位符 1"/>
          <p:cNvSpPr>
            <a:spLocks noGrp="1"/>
          </p:cNvSpPr>
          <p:nvPr>
            <p:ph type="body" sz="quarter" idx="13"/>
            <p:custDataLst>
              <p:tags r:id="rId2"/>
            </p:custDataLst>
          </p:nvPr>
        </p:nvSpPr>
        <p:spPr>
          <a:xfrm>
            <a:off x="207645" y="1692910"/>
            <a:ext cx="4538345" cy="4845050"/>
          </a:xfrm>
        </p:spPr>
        <p:txBody>
          <a:bodyPr>
            <a:noAutofit/>
          </a:bodyPr>
          <a:lstStyle/>
          <a:p>
            <a:pPr marL="0" indent="0">
              <a:spcBef>
                <a:spcPts val="0"/>
              </a:spcBef>
              <a:buNone/>
            </a:pPr>
            <a:r>
              <a:rPr lang="zh-CN" altLang="en-US" sz="2000"/>
              <a:t>解码器部分:</a:t>
            </a:r>
            <a:endParaRPr lang="zh-CN" altLang="en-US" sz="2000"/>
          </a:p>
          <a:p>
            <a:pPr marL="0" indent="0">
              <a:spcBef>
                <a:spcPts val="0"/>
              </a:spcBef>
              <a:buNone/>
            </a:pPr>
            <a:r>
              <a:rPr lang="zh-CN" altLang="en-US" sz="2000"/>
              <a:t>由N个解码器层堆叠而成。</a:t>
            </a:r>
            <a:endParaRPr lang="zh-CN" altLang="en-US" sz="2000"/>
          </a:p>
          <a:p>
            <a:pPr marL="0" indent="0">
              <a:spcBef>
                <a:spcPts val="0"/>
              </a:spcBef>
              <a:buNone/>
            </a:pPr>
            <a:r>
              <a:rPr lang="zh-CN" altLang="en-US" sz="2000"/>
              <a:t>每个解码器层由三个子层连接结构组成。</a:t>
            </a:r>
            <a:endParaRPr lang="zh-CN" altLang="en-US" sz="2000"/>
          </a:p>
          <a:p>
            <a:pPr marL="0" indent="0">
              <a:spcBef>
                <a:spcPts val="0"/>
              </a:spcBef>
              <a:buNone/>
            </a:pPr>
            <a:r>
              <a:rPr lang="zh-CN" altLang="en-US" sz="2000"/>
              <a:t>第一个子层连接结构包括一个多头自注意力子层和规范化层以及一个残差连接。</a:t>
            </a:r>
            <a:endParaRPr lang="zh-CN" altLang="en-US" sz="2000"/>
          </a:p>
          <a:p>
            <a:pPr marL="0" indent="0">
              <a:spcBef>
                <a:spcPts val="0"/>
              </a:spcBef>
              <a:buNone/>
            </a:pPr>
            <a:r>
              <a:rPr lang="zh-CN" altLang="en-US" sz="2000"/>
              <a:t>第二个子层连接结构包括一个多头注意力子层和规范化层以及一个残差连接。</a:t>
            </a:r>
            <a:endParaRPr lang="zh-CN" altLang="en-US" sz="2000"/>
          </a:p>
          <a:p>
            <a:pPr marL="0" indent="0">
              <a:spcBef>
                <a:spcPts val="0"/>
              </a:spcBef>
              <a:buNone/>
            </a:pPr>
            <a:r>
              <a:rPr lang="zh-CN" altLang="en-US" sz="2000"/>
              <a:t>第三个子层连接结构包括一个前馈全连接子层和规范化层以及一个残差连接。</a:t>
            </a:r>
            <a:endParaRPr lang="zh-CN" altLang="en-US" sz="2000"/>
          </a:p>
        </p:txBody>
      </p:sp>
      <p:pic>
        <p:nvPicPr>
          <p:cNvPr id="100" name="图片 99"/>
          <p:cNvPicPr/>
          <p:nvPr/>
        </p:nvPicPr>
        <p:blipFill>
          <a:blip r:embed="rId3"/>
          <a:stretch>
            <a:fillRect/>
          </a:stretch>
        </p:blipFill>
        <p:spPr>
          <a:xfrm>
            <a:off x="6096000" y="114300"/>
            <a:ext cx="4281170" cy="6555105"/>
          </a:xfrm>
          <a:prstGeom prst="rect">
            <a:avLst/>
          </a:prstGeom>
          <a:noFill/>
          <a:ln w="9525">
            <a:noFill/>
          </a:ln>
        </p:spPr>
      </p:pic>
    </p:spTree>
    <p:custDataLst>
      <p:tags r:id="rId4"/>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14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4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14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61.xml><?xml version="1.0" encoding="utf-8"?>
<p:tagLst xmlns:p="http://schemas.openxmlformats.org/presentationml/2006/main">
  <p:tag name="KSO_WM_UNIT_ISCONTENTSTITLE" val="0"/>
  <p:tag name="KSO_WM_UNIT_ISNUMDGMTITLE" val="0"/>
  <p:tag name="KSO_WM_UNIT_PRESET_TEXT" val="极简大气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162.xml><?xml version="1.0" encoding="utf-8"?>
<p:tagLst xmlns:p="http://schemas.openxmlformats.org/presentationml/2006/main">
  <p:tag name="KSO_WM_UNIT_ISCONTENTSTITLE" val="0"/>
  <p:tag name="KSO_WM_UNIT_ISNUMDGMTITLE" val="0"/>
  <p:tag name="KSO_WM_UNIT_PRESET_TEXT" val="汇报人姓名"/>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custom20202545_1*b*2"/>
  <p:tag name="KSO_WM_TEMPLATE_CATEGORY" val="custom"/>
  <p:tag name="KSO_WM_TEMPLATE_INDEX" val="20202545"/>
  <p:tag name="KSO_WM_UNIT_LAYERLEVEL" val="1"/>
  <p:tag name="KSO_WM_TAG_VERSION" val="1.0"/>
  <p:tag name="KSO_WM_BEAUTIFY_FLAG" val="#wm#"/>
</p:tagLst>
</file>

<file path=ppt/tags/tag163.xml><?xml version="1.0" encoding="utf-8"?>
<p:tagLst xmlns:p="http://schemas.openxmlformats.org/presentationml/2006/main">
  <p:tag name="KSO_WM_UNIT_ISCONTENTSTITLE" val="0"/>
  <p:tag name="KSO_WM_UNIT_ISNUMDGMTITLE" val="0"/>
  <p:tag name="KSO_WM_UNIT_PRESET_TEXT" val="汇报日期"/>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3"/>
  <p:tag name="KSO_WM_UNIT_ID" val="custom20202545_1*b*3"/>
  <p:tag name="KSO_WM_TEMPLATE_CATEGORY" val="custom"/>
  <p:tag name="KSO_WM_TEMPLATE_INDEX" val="20202545"/>
  <p:tag name="KSO_WM_UNIT_LAYERLEVEL" val="1"/>
  <p:tag name="KSO_WM_TAG_VERSION" val="1.0"/>
  <p:tag name="KSO_WM_BEAUTIFY_FLAG" val="#wm#"/>
</p:tagLst>
</file>

<file path=ppt/tags/tag164.xml><?xml version="1.0" encoding="utf-8"?>
<p:tagLst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2545_3*i*4"/>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2545_3*i*5"/>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2545_3*i*6"/>
  <p:tag name="KSO_WM_TEMPLATE_CATEGORY" val="custom"/>
  <p:tag name="KSO_WM_TEMPLATE_INDEX" val="2020254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5_3*l_h_i*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545_3*i*1"/>
  <p:tag name="KSO_WM_TEMPLATE_CATEGORY" val="custom"/>
  <p:tag name="KSO_WM_TEMPLATE_INDEX" val="2020254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5_3*l_h_i*1_1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0202545_3*l_h_i*1_1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5_3*l_h_i*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545_3*i*2"/>
  <p:tag name="KSO_WM_TEMPLATE_CATEGORY" val="custom"/>
  <p:tag name="KSO_WM_TEMPLATE_INDEX" val="2020254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5_3*l_h_i*1_2_2"/>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0202545_3*l_h_i*1_2_3"/>
  <p:tag name="KSO_WM_TEMPLATE_CATEGORY" val="custom"/>
  <p:tag name="KSO_WM_TEMPLATE_INDEX" val="2020254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5_3*l_h_f*1_1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7.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5_3*l_h_f*1_2_1"/>
  <p:tag name="KSO_WM_TEMPLATE_CATEGORY" val="custom"/>
  <p:tag name="KSO_WM_TEMPLATE_INDEX" val="2020254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8.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5_3*a*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179.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45_3*b*1"/>
  <p:tag name="KSO_WM_TEMPLATE_CATEGORY" val="custom"/>
  <p:tag name="KSO_WM_TEMPLATE_INDEX" val="20202545"/>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ID" val="custom20202545_3"/>
  <p:tag name="KSO_WM_TEMPLATE_SUBCATEGORY" val="0"/>
  <p:tag name="KSO_WM_TEMPLATE_MASTER_TYPE" val="1"/>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2545"/>
  <p:tag name="KSO_WM_SLIDE_LAYOUT" val="a_b_l"/>
  <p:tag name="KSO_WM_SLIDE_LAYOUT_CNT" val="1_1_1"/>
</p:tagLst>
</file>

<file path=ppt/tags/tag181.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18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7*a*1"/>
  <p:tag name="KSO_WM_TEMPLATE_CATEGORY" val="custom"/>
  <p:tag name="KSO_WM_TEMPLATE_INDEX" val="2020254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184.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18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186.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187.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18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189.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19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192.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193.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19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10*a*1"/>
  <p:tag name="KSO_WM_TEMPLATE_CATEGORY" val="custom"/>
  <p:tag name="KSO_WM_TEMPLATE_INDEX" val="20202545"/>
  <p:tag name="KSO_WM_UNIT_LAYERLEVEL" val="1"/>
  <p:tag name="KSO_WM_TAG_VERSION" val="1.0"/>
  <p:tag name="KSO_WM_BEAUTIFY_FLAG" val="#wm#"/>
</p:tagLst>
</file>

<file path=ppt/tags/tag195.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45_10*f*1"/>
  <p:tag name="KSO_WM_TEMPLATE_CATEGORY" val="custom"/>
  <p:tag name="KSO_WM_TEMPLATE_INDEX" val="20202545"/>
  <p:tag name="KSO_WM_UNIT_LAYERLEVEL" val="1"/>
  <p:tag name="KSO_WM_TAG_VERSION" val="1.0"/>
  <p:tag name="KSO_WM_BEAUTIFY_FLAG" val="#wm#"/>
</p:tagLst>
</file>

<file path=ppt/tags/tag196.xml><?xml version="1.0" encoding="utf-8"?>
<p:tagLst xmlns:p="http://schemas.openxmlformats.org/presentationml/2006/main">
  <p:tag name="KSO_WM_SLIDE_ID" val="custom20202545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545"/>
  <p:tag name="KSO_WM_SLIDE_LAYOUT" val="a_d_f"/>
  <p:tag name="KSO_WM_SLIDE_LAYOUT_CNT" val="1_1_1"/>
</p:tagLst>
</file>

<file path=ppt/tags/tag19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10*a*1"/>
  <p:tag name="KSO_WM_TEMPLATE_CATEGORY" val="custom"/>
  <p:tag name="KSO_WM_TEMPLATE_INDEX" val="20202545"/>
  <p:tag name="KSO_WM_UNIT_LAYERLEVEL" val="1"/>
  <p:tag name="KSO_WM_TAG_VERSION" val="1.0"/>
  <p:tag name="KSO_WM_BEAUTIFY_FLAG" val="#wm#"/>
</p:tagLst>
</file>

<file path=ppt/tags/tag198.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45_10*f*1"/>
  <p:tag name="KSO_WM_TEMPLATE_CATEGORY" val="custom"/>
  <p:tag name="KSO_WM_TEMPLATE_INDEX" val="20202545"/>
  <p:tag name="KSO_WM_UNIT_LAYERLEVEL" val="1"/>
  <p:tag name="KSO_WM_TAG_VERSION" val="1.0"/>
  <p:tag name="KSO_WM_BEAUTIFY_FLAG" val="#wm#"/>
</p:tagLst>
</file>

<file path=ppt/tags/tag199.xml><?xml version="1.0" encoding="utf-8"?>
<p:tagLst xmlns:p="http://schemas.openxmlformats.org/presentationml/2006/main">
  <p:tag name="KSO_WM_SLIDE_ID" val="custom20202545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545"/>
  <p:tag name="KSO_WM_SLIDE_LAYOUT" val="a_d_f"/>
  <p:tag name="KSO_WM_SLIDE_LAYOUT_CNT" val="1_1_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10*a*1"/>
  <p:tag name="KSO_WM_TEMPLATE_CATEGORY" val="custom"/>
  <p:tag name="KSO_WM_TEMPLATE_INDEX" val="20202545"/>
  <p:tag name="KSO_WM_UNIT_LAYERLEVEL" val="1"/>
  <p:tag name="KSO_WM_TAG_VERSION" val="1.0"/>
  <p:tag name="KSO_WM_BEAUTIFY_FLAG" val="#wm#"/>
</p:tagLst>
</file>

<file path=ppt/tags/tag20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45_10*f*1"/>
  <p:tag name="KSO_WM_TEMPLATE_CATEGORY" val="custom"/>
  <p:tag name="KSO_WM_TEMPLATE_INDEX" val="20202545"/>
  <p:tag name="KSO_WM_UNIT_LAYERLEVEL" val="1"/>
  <p:tag name="KSO_WM_TAG_VERSION" val="1.0"/>
  <p:tag name="KSO_WM_BEAUTIFY_FLAG" val="#wm#"/>
</p:tagLst>
</file>

<file path=ppt/tags/tag202.xml><?xml version="1.0" encoding="utf-8"?>
<p:tagLst xmlns:p="http://schemas.openxmlformats.org/presentationml/2006/main">
  <p:tag name="KSO_WM_SLIDE_ID" val="custom20202545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545"/>
  <p:tag name="KSO_WM_SLIDE_LAYOUT" val="a_d_f"/>
  <p:tag name="KSO_WM_SLIDE_LAYOUT_CNT" val="1_1_1"/>
</p:tagLst>
</file>

<file path=ppt/tags/tag20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45_11*a*1"/>
  <p:tag name="KSO_WM_TEMPLATE_CATEGORY" val="custom"/>
  <p:tag name="KSO_WM_TEMPLATE_INDEX" val="20202545"/>
  <p:tag name="KSO_WM_UNIT_LAYERLEVEL" val="1"/>
  <p:tag name="KSO_WM_TAG_VERSION" val="1.0"/>
  <p:tag name="KSO_WM_BEAUTIFY_FLAG" val="#wm#"/>
</p:tagLst>
</file>

<file path=ppt/tags/tag204.xml><?xml version="1.0" encoding="utf-8"?>
<p:tagLst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106"/>
  <p:tag name="KSO_WM_UNIT_HIGHLIGHT" val="0"/>
  <p:tag name="KSO_WM_UNIT_COMPATIBLE" val="0"/>
  <p:tag name="KSO_WM_UNIT_DIAGRAM_ISNUMVISUAL" val="0"/>
  <p:tag name="KSO_WM_UNIT_DIAGRAM_ISREFERUNIT" val="0"/>
  <p:tag name="KSO_WM_UNIT_TYPE" val="f"/>
  <p:tag name="KSO_WM_UNIT_INDEX" val="1"/>
  <p:tag name="KSO_WM_UNIT_ID" val="custom20202545_11*f*1"/>
  <p:tag name="KSO_WM_TEMPLATE_CATEGORY" val="custom"/>
  <p:tag name="KSO_WM_TEMPLATE_INDEX" val="2020254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1*i*1"/>
  <p:tag name="KSO_WM_TEMPLATE_CATEGORY" val="custom"/>
  <p:tag name="KSO_WM_TEMPLATE_INDEX" val="2020254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1*i*2"/>
  <p:tag name="KSO_WM_TEMPLATE_CATEGORY" val="custom"/>
  <p:tag name="KSO_WM_TEMPLATE_INDEX" val="2020254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1*i*3"/>
  <p:tag name="KSO_WM_TEMPLATE_CATEGORY" val="custom"/>
  <p:tag name="KSO_WM_TEMPLATE_INDEX" val="20202545"/>
  <p:tag name="KSO_WM_UNIT_LAYERLEVEL" val="1"/>
  <p:tag name="KSO_WM_TAG_VERSION" val="1.0"/>
  <p:tag name="KSO_WM_BEAUTIFY_FLAG" val="#wm#"/>
</p:tagLst>
</file>

<file path=ppt/tags/tag208.xml><?xml version="1.0" encoding="utf-8"?>
<p:tagLst xmlns:p="http://schemas.openxmlformats.org/presentationml/2006/main">
  <p:tag name="KSO_WM_SLIDE_ID" val="custom20202545_11"/>
  <p:tag name="KSO_WM_TEMPLATE_SUBCATEGORY" val="0"/>
  <p:tag name="KSO_WM_TEMPLATE_MASTER_TYPE" val="1"/>
  <p:tag name="KSO_WM_TEMPLATE_COLOR_TYPE" val="1"/>
  <p:tag name="KSO_WM_SLIDE_TYPE" val="text"/>
  <p:tag name="KSO_WM_SLIDE_SUBTYPE" val="picTxt"/>
  <p:tag name="KSO_WM_SLIDE_ITEM_CNT" val="0"/>
  <p:tag name="KSO_WM_SLIDE_INDEX" val="11"/>
  <p:tag name="KSO_WM_SLIDE_SIZE" val="912*489"/>
  <p:tag name="KSO_WM_SLIDE_POSITION" val="47*0"/>
  <p:tag name="KSO_WM_TAG_VERSION" val="1.0"/>
  <p:tag name="KSO_WM_BEAUTIFY_FLAG" val="#wm#"/>
  <p:tag name="KSO_WM_TEMPLATE_CATEGORY" val="custom"/>
  <p:tag name="KSO_WM_TEMPLATE_INDEX" val="20202545"/>
  <p:tag name="KSO_WM_SLIDE_LAYOUT" val="a_d_f"/>
  <p:tag name="KSO_WM_SLIDE_LAYOUT_CNT" val="1_1_1"/>
</p:tagLst>
</file>

<file path=ppt/tags/tag20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45_11*a*1"/>
  <p:tag name="KSO_WM_TEMPLATE_CATEGORY" val="custom"/>
  <p:tag name="KSO_WM_TEMPLATE_INDEX" val="2020254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106"/>
  <p:tag name="KSO_WM_UNIT_HIGHLIGHT" val="0"/>
  <p:tag name="KSO_WM_UNIT_COMPATIBLE" val="0"/>
  <p:tag name="KSO_WM_UNIT_DIAGRAM_ISNUMVISUAL" val="0"/>
  <p:tag name="KSO_WM_UNIT_DIAGRAM_ISREFERUNIT" val="0"/>
  <p:tag name="KSO_WM_UNIT_TYPE" val="f"/>
  <p:tag name="KSO_WM_UNIT_INDEX" val="1"/>
  <p:tag name="KSO_WM_UNIT_ID" val="custom20202545_11*f*1"/>
  <p:tag name="KSO_WM_TEMPLATE_CATEGORY" val="custom"/>
  <p:tag name="KSO_WM_TEMPLATE_INDEX" val="2020254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1*i*1"/>
  <p:tag name="KSO_WM_TEMPLATE_CATEGORY" val="custom"/>
  <p:tag name="KSO_WM_TEMPLATE_INDEX" val="2020254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1*i*2"/>
  <p:tag name="KSO_WM_TEMPLATE_CATEGORY" val="custom"/>
  <p:tag name="KSO_WM_TEMPLATE_INDEX" val="2020254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1*i*3"/>
  <p:tag name="KSO_WM_TEMPLATE_CATEGORY" val="custom"/>
  <p:tag name="KSO_WM_TEMPLATE_INDEX" val="20202545"/>
  <p:tag name="KSO_WM_UNIT_LAYERLEVEL" val="1"/>
  <p:tag name="KSO_WM_TAG_VERSION" val="1.0"/>
  <p:tag name="KSO_WM_BEAUTIFY_FLAG" val="#wm#"/>
</p:tagLst>
</file>

<file path=ppt/tags/tag214.xml><?xml version="1.0" encoding="utf-8"?>
<p:tagLst xmlns:p="http://schemas.openxmlformats.org/presentationml/2006/main">
  <p:tag name="KSO_WM_SLIDE_ID" val="custom20202545_11"/>
  <p:tag name="KSO_WM_TEMPLATE_SUBCATEGORY" val="0"/>
  <p:tag name="KSO_WM_TEMPLATE_MASTER_TYPE" val="1"/>
  <p:tag name="KSO_WM_TEMPLATE_COLOR_TYPE" val="1"/>
  <p:tag name="KSO_WM_SLIDE_TYPE" val="text"/>
  <p:tag name="KSO_WM_SLIDE_SUBTYPE" val="picTxt"/>
  <p:tag name="KSO_WM_SLIDE_ITEM_CNT" val="0"/>
  <p:tag name="KSO_WM_SLIDE_INDEX" val="11"/>
  <p:tag name="KSO_WM_SLIDE_SIZE" val="912*489"/>
  <p:tag name="KSO_WM_SLIDE_POSITION" val="47*0"/>
  <p:tag name="KSO_WM_TAG_VERSION" val="1.0"/>
  <p:tag name="KSO_WM_BEAUTIFY_FLAG" val="#wm#"/>
  <p:tag name="KSO_WM_TEMPLATE_CATEGORY" val="custom"/>
  <p:tag name="KSO_WM_TEMPLATE_INDEX" val="20202545"/>
  <p:tag name="KSO_WM_SLIDE_LAYOUT" val="a_d_f"/>
  <p:tag name="KSO_WM_SLIDE_LAYOUT_CNT" val="1_1_1"/>
</p:tagLst>
</file>

<file path=ppt/tags/tag21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45_12*a*1"/>
  <p:tag name="KSO_WM_TEMPLATE_CATEGORY" val="custom"/>
  <p:tag name="KSO_WM_TEMPLATE_INDEX" val="2020254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2*i*1"/>
  <p:tag name="KSO_WM_TEMPLATE_CATEGORY" val="custom"/>
  <p:tag name="KSO_WM_TEMPLATE_INDEX" val="20202545"/>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2*i*2"/>
  <p:tag name="KSO_WM_TEMPLATE_CATEGORY" val="custom"/>
  <p:tag name="KSO_WM_TEMPLATE_INDEX" val="20202545"/>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2*i*3"/>
  <p:tag name="KSO_WM_TEMPLATE_CATEGORY" val="custom"/>
  <p:tag name="KSO_WM_TEMPLATE_INDEX" val="20202545"/>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2545_12*i*4"/>
  <p:tag name="KSO_WM_TEMPLATE_CATEGORY" val="custom"/>
  <p:tag name="KSO_WM_TEMPLATE_INDEX" val="2020254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2545_12*i*5"/>
  <p:tag name="KSO_WM_TEMPLATE_CATEGORY" val="custom"/>
  <p:tag name="KSO_WM_TEMPLATE_INDEX" val="20202545"/>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02545_12*i*6"/>
  <p:tag name="KSO_WM_TEMPLATE_CATEGORY" val="custom"/>
  <p:tag name="KSO_WM_TEMPLATE_INDEX" val="20202545"/>
  <p:tag name="KSO_WM_UNIT_LAYERLEVEL" val="1"/>
  <p:tag name="KSO_WM_TAG_VERSION" val="1.0"/>
  <p:tag name="KSO_WM_BEAUTIFY_FLAG" val="#wm#"/>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SLIDE_ID" val="custom20202545_12"/>
  <p:tag name="KSO_WM_TEMPLATE_SUBCATEGORY" val="0"/>
  <p:tag name="KSO_WM_TEMPLATE_MASTER_TYPE" val="1"/>
  <p:tag name="KSO_WM_TEMPLATE_COLOR_TYPE" val="1"/>
  <p:tag name="KSO_WM_SLIDE_TYPE" val="text"/>
  <p:tag name="KSO_WM_SLIDE_SUBTYPE" val="pureTxt"/>
  <p:tag name="KSO_WM_SLIDE_ITEM_CNT" val="0"/>
  <p:tag name="KSO_WM_SLIDE_INDEX" val="12"/>
  <p:tag name="KSO_WM_SLIDE_SIZE" val="958*554"/>
  <p:tag name="KSO_WM_SLIDE_POSITION" val="0*-7"/>
  <p:tag name="KSO_WM_TAG_VERSION" val="1.0"/>
  <p:tag name="KSO_WM_BEAUTIFY_FLAG" val="#wm#"/>
  <p:tag name="KSO_WM_TEMPLATE_CATEGORY" val="custom"/>
  <p:tag name="KSO_WM_TEMPLATE_INDEX" val="20202545"/>
  <p:tag name="KSO_WM_SLIDE_LAYOUT" val="a_f"/>
  <p:tag name="KSO_WM_SLIDE_LAYOUT_CNT" val="1_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2*i*1"/>
  <p:tag name="KSO_WM_TEMPLATE_CATEGORY" val="custom"/>
  <p:tag name="KSO_WM_TEMPLATE_INDEX" val="20202545"/>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2*i*2"/>
  <p:tag name="KSO_WM_TEMPLATE_CATEGORY" val="custom"/>
  <p:tag name="KSO_WM_TEMPLATE_INDEX" val="20202545"/>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2*i*3"/>
  <p:tag name="KSO_WM_TEMPLATE_CATEGORY" val="custom"/>
  <p:tag name="KSO_WM_TEMPLATE_INDEX" val="20202545"/>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2545_12*i*4"/>
  <p:tag name="KSO_WM_TEMPLATE_CATEGORY" val="custom"/>
  <p:tag name="KSO_WM_TEMPLATE_INDEX" val="2020254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2545_12*i*5"/>
  <p:tag name="KSO_WM_TEMPLATE_CATEGORY" val="custom"/>
  <p:tag name="KSO_WM_TEMPLATE_INDEX" val="2020254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02545_12*i*6"/>
  <p:tag name="KSO_WM_TEMPLATE_CATEGORY" val="custom"/>
  <p:tag name="KSO_WM_TEMPLATE_INDEX" val="20202545"/>
  <p:tag name="KSO_WM_UNIT_LAYERLEVEL" val="1"/>
  <p:tag name="KSO_WM_TAG_VERSION" val="1.0"/>
  <p:tag name="KSO_WM_BEAUTIFY_FLAG" val="#wm#"/>
</p:tagLst>
</file>

<file path=ppt/tags/tag231.xml><?xml version="1.0" encoding="utf-8"?>
<p:tagLst xmlns:p="http://schemas.openxmlformats.org/presentationml/2006/main">
  <p:tag name="KSO_WM_SLIDE_ID" val="custom20202545_12"/>
  <p:tag name="KSO_WM_TEMPLATE_SUBCATEGORY" val="0"/>
  <p:tag name="KSO_WM_TEMPLATE_MASTER_TYPE" val="1"/>
  <p:tag name="KSO_WM_TEMPLATE_COLOR_TYPE" val="1"/>
  <p:tag name="KSO_WM_SLIDE_TYPE" val="text"/>
  <p:tag name="KSO_WM_SLIDE_SUBTYPE" val="pureTxt"/>
  <p:tag name="KSO_WM_SLIDE_ITEM_CNT" val="0"/>
  <p:tag name="KSO_WM_SLIDE_INDEX" val="12"/>
  <p:tag name="KSO_WM_SLIDE_SIZE" val="958*554"/>
  <p:tag name="KSO_WM_SLIDE_POSITION" val="0*-7"/>
  <p:tag name="KSO_WM_TAG_VERSION" val="1.0"/>
  <p:tag name="KSO_WM_BEAUTIFY_FLAG" val="#wm#"/>
  <p:tag name="KSO_WM_TEMPLATE_CATEGORY" val="custom"/>
  <p:tag name="KSO_WM_TEMPLATE_INDEX" val="20202545"/>
  <p:tag name="KSO_WM_SLIDE_LAYOUT" val="a_f"/>
  <p:tag name="KSO_WM_SLIDE_LAYOUT_CNT" val="1_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12*i*1"/>
  <p:tag name="KSO_WM_TEMPLATE_CATEGORY" val="custom"/>
  <p:tag name="KSO_WM_TEMPLATE_INDEX" val="20202545"/>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545_12*i*2"/>
  <p:tag name="KSO_WM_TEMPLATE_CATEGORY" val="custom"/>
  <p:tag name="KSO_WM_TEMPLATE_INDEX" val="20202545"/>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545_12*i*3"/>
  <p:tag name="KSO_WM_TEMPLATE_CATEGORY" val="custom"/>
  <p:tag name="KSO_WM_TEMPLATE_INDEX" val="20202545"/>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2545_12*i*4"/>
  <p:tag name="KSO_WM_TEMPLATE_CATEGORY" val="custom"/>
  <p:tag name="KSO_WM_TEMPLATE_INDEX" val="20202545"/>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2545_12*i*5"/>
  <p:tag name="KSO_WM_TEMPLATE_CATEGORY" val="custom"/>
  <p:tag name="KSO_WM_TEMPLATE_INDEX" val="20202545"/>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02545_12*i*6"/>
  <p:tag name="KSO_WM_TEMPLATE_CATEGORY" val="custom"/>
  <p:tag name="KSO_WM_TEMPLATE_INDEX" val="20202545"/>
  <p:tag name="KSO_WM_UNIT_LAYERLEVEL" val="1"/>
  <p:tag name="KSO_WM_TAG_VERSION" val="1.0"/>
  <p:tag name="KSO_WM_BEAUTIFY_FLAG" val="#wm#"/>
</p:tagLst>
</file>

<file path=ppt/tags/tag238.xml><?xml version="1.0" encoding="utf-8"?>
<p:tagLst xmlns:p="http://schemas.openxmlformats.org/presentationml/2006/main">
  <p:tag name="KSO_WM_SLIDE_ID" val="custom20202545_12"/>
  <p:tag name="KSO_WM_TEMPLATE_SUBCATEGORY" val="0"/>
  <p:tag name="KSO_WM_TEMPLATE_MASTER_TYPE" val="1"/>
  <p:tag name="KSO_WM_TEMPLATE_COLOR_TYPE" val="1"/>
  <p:tag name="KSO_WM_SLIDE_TYPE" val="text"/>
  <p:tag name="KSO_WM_SLIDE_SUBTYPE" val="pureTxt"/>
  <p:tag name="KSO_WM_SLIDE_ITEM_CNT" val="0"/>
  <p:tag name="KSO_WM_SLIDE_INDEX" val="12"/>
  <p:tag name="KSO_WM_SLIDE_SIZE" val="958*554"/>
  <p:tag name="KSO_WM_SLIDE_POSITION" val="0*-7"/>
  <p:tag name="KSO_WM_TAG_VERSION" val="1.0"/>
  <p:tag name="KSO_WM_BEAUTIFY_FLAG" val="#wm#"/>
  <p:tag name="KSO_WM_TEMPLATE_CATEGORY" val="custom"/>
  <p:tag name="KSO_WM_TEMPLATE_INDEX" val="20202545"/>
  <p:tag name="KSO_WM_SLIDE_LAYOUT" val="a_f"/>
  <p:tag name="KSO_WM_SLIDE_LAYOUT_CNT" val="1_2"/>
</p:tagLst>
</file>

<file path=ppt/tags/tag23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45_13*a*1"/>
  <p:tag name="KSO_WM_TEMPLATE_CATEGORY" val="custom"/>
  <p:tag name="KSO_WM_TEMPLATE_INDEX" val="2020254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SLIDE_ID" val="custom20202545_13"/>
  <p:tag name="KSO_WM_TEMPLATE_SUBCATEGORY" val="0"/>
  <p:tag name="KSO_WM_TEMPLATE_MASTER_TYPE" val="1"/>
  <p:tag name="KSO_WM_TEMPLATE_COLOR_TYPE" val="1"/>
  <p:tag name="KSO_WM_SLIDE_TYPE" val="text"/>
  <p:tag name="KSO_WM_SLIDE_SUBTYPE" val="picTxt"/>
  <p:tag name="KSO_WM_SLIDE_ITEM_CNT" val="0"/>
  <p:tag name="KSO_WM_SLIDE_INDEX" val="13"/>
  <p:tag name="KSO_WM_SLIDE_SIZE" val="960*487"/>
  <p:tag name="KSO_WM_SLIDE_POSITION" val="0*52"/>
  <p:tag name="KSO_WM_TAG_VERSION" val="1.0"/>
  <p:tag name="KSO_WM_BEAUTIFY_FLAG" val="#wm#"/>
  <p:tag name="KSO_WM_TEMPLATE_CATEGORY" val="custom"/>
  <p:tag name="KSO_WM_TEMPLATE_INDEX" val="20202545"/>
  <p:tag name="KSO_WM_SLIDE_LAYOUT" val="a_d_f_i"/>
  <p:tag name="KSO_WM_SLIDE_LAYOUT_CNT" val="1_1_1_1"/>
</p:tagLst>
</file>

<file path=ppt/tags/tag243.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4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7*a*1"/>
  <p:tag name="KSO_WM_TEMPLATE_CATEGORY" val="custom"/>
  <p:tag name="KSO_WM_TEMPLATE_INDEX" val="2020254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46.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4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248.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249.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25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252.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55.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5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45_7*a*1"/>
  <p:tag name="KSO_WM_TEMPLATE_CATEGORY" val="custom"/>
  <p:tag name="KSO_WM_TEMPLATE_INDEX" val="20202545"/>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66.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71.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75.xml><?xml version="1.0" encoding="utf-8"?>
<p:tagLst xmlns:p="http://schemas.openxmlformats.org/presentationml/2006/main">
  <p:tag name="KSO_WM_UNIT_PRESET_TEXT" val="1"/>
  <p:tag name="KSO_WM_UNIT_NOCLEAR" val="0"/>
  <p:tag name="KSO_WM_UNIT_VALUE" val="0"/>
  <p:tag name="KSO_WM_UNIT_HIGHLIGHT" val="0"/>
  <p:tag name="KSO_WM_UNIT_COMPATIBLE" val="0"/>
  <p:tag name="KSO_WM_UNIT_DIAGRAM_ISNUMVISUAL" val="0"/>
  <p:tag name="KSO_WM_UNIT_DIAGRAM_ISREFERUNIT" val="0"/>
  <p:tag name="KSO_WM_UNIT_TYPE" val="e"/>
  <p:tag name="KSO_WM_UNIT_INDEX" val="1"/>
  <p:tag name="KSO_WM_UNIT_ID" val="custom20202545_7*e*1"/>
  <p:tag name="KSO_WM_TEMPLATE_CATEGORY" val="custom"/>
  <p:tag name="KSO_WM_TEMPLATE_INDEX" val="2020254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SLIDE_ID" val="custom2020254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5"/>
  <p:tag name="KSO_WM_SLIDE_LAYOUT" val="a_b_e"/>
  <p:tag name="KSO_WM_SLIDE_LAYOUT_CNT" val="1_1_1"/>
</p:tagLst>
</file>

<file path=ppt/tags/tag27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281.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28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45_9*a*1"/>
  <p:tag name="KSO_WM_TEMPLATE_CATEGORY" val="custom"/>
  <p:tag name="KSO_WM_TEMPLATE_INDEX" val="20202545"/>
  <p:tag name="KSO_WM_UNIT_LAYERLEVEL" val="1"/>
  <p:tag name="KSO_WM_TAG_VERSION" val="1.0"/>
  <p:tag name="KSO_WM_BEAUTIFY_FLAG" val="#wm#"/>
</p:tagLst>
</file>

<file path=ppt/tags/tag283.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45_9*f*1"/>
  <p:tag name="KSO_WM_TEMPLATE_CATEGORY" val="custom"/>
  <p:tag name="KSO_WM_TEMPLATE_INDEX" val="20202545"/>
  <p:tag name="KSO_WM_UNIT_LAYERLEVEL" val="1"/>
  <p:tag name="KSO_WM_TAG_VERSION" val="1.0"/>
  <p:tag name="KSO_WM_BEAUTIFY_FLAG" val="#wm#"/>
</p:tagLst>
</file>

<file path=ppt/tags/tag284.xml><?xml version="1.0" encoding="utf-8"?>
<p:tagLst xmlns:p="http://schemas.openxmlformats.org/presentationml/2006/main">
  <p:tag name="KSO_WM_SLIDE_ID" val="custom20202545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45"/>
  <p:tag name="KSO_WM_SLIDE_LAYOUT" val="a_f"/>
  <p:tag name="KSO_WM_SLIDE_LAYOUT_CNT" val="1_1"/>
</p:tagLst>
</file>

<file path=ppt/tags/tag285.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86.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87.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88.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89.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91.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92.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93.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94.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95.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96.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97.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298.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299.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01.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02.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03.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04.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05.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06.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07.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08.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09.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5_15*a*1"/>
  <p:tag name="KSO_WM_TEMPLATE_CATEGORY" val="custom"/>
  <p:tag name="KSO_WM_TEMPLATE_INDEX" val="20202545"/>
  <p:tag name="KSO_WM_UNIT_LAYERLEVEL" val="1"/>
  <p:tag name="KSO_WM_TAG_VERSION" val="1.0"/>
  <p:tag name="KSO_WM_BEAUTIFY_FLAG" val="#wm#"/>
  <p:tag name="KSO_WM_UNIT_PRESET_TEXT" val="THANKS"/>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ID" val="custom20202545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5"/>
  <p:tag name="KSO_WM_SLIDE_LAYOUT" val="a"/>
  <p:tag name="KSO_WM_SLIDE_LAYOUT_CNT" val="1"/>
</p:tagLst>
</file>

<file path=ppt/tags/tag311.xml><?xml version="1.0" encoding="utf-8"?>
<p:tagLst xmlns:p="http://schemas.openxmlformats.org/presentationml/2006/main">
  <p:tag name="commondata" val="eyJoZGlkIjoiNTgwM2Q3NmU5YWViNmJlYjVkNjUxNjZiOWM2MmQ5NDkifQ=="/>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3205</Words>
  <Application>WPS 演示</Application>
  <PresentationFormat>宽屏</PresentationFormat>
  <Paragraphs>187</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Arial</vt:lpstr>
      <vt:lpstr>宋体</vt:lpstr>
      <vt:lpstr>Wingdings</vt:lpstr>
      <vt:lpstr>微软雅黑</vt:lpstr>
      <vt:lpstr>汉仪旗黑-85S</vt:lpstr>
      <vt:lpstr>黑体</vt:lpstr>
      <vt:lpstr>Viner Hand ITC</vt:lpstr>
      <vt:lpstr>Arial Unicode MS</vt:lpstr>
      <vt:lpstr>Calibri</vt:lpstr>
      <vt:lpstr>楷体_GB2312</vt:lpstr>
      <vt:lpstr>Mongolian Baiti</vt:lpstr>
      <vt:lpstr>WPS</vt:lpstr>
      <vt:lpstr>1_Office 主题​​</vt:lpstr>
      <vt:lpstr>Transformer</vt:lpstr>
      <vt:lpstr>PowerPoint 演示文稿</vt:lpstr>
      <vt:lpstr>Attention is All you Need</vt:lpstr>
      <vt:lpstr>Abstract</vt:lpstr>
      <vt:lpstr>Introduction</vt:lpstr>
      <vt:lpstr>Introduction</vt:lpstr>
      <vt:lpstr>Transformer总体架构</vt:lpstr>
      <vt:lpstr>Transformer总体架构</vt:lpstr>
      <vt:lpstr>Transformer总体架构</vt:lpstr>
      <vt:lpstr>各层的功能及作用</vt:lpstr>
      <vt:lpstr>各层的功能及作用</vt:lpstr>
      <vt:lpstr>Self-Attention </vt:lpstr>
      <vt:lpstr>PowerPoint 演示文稿</vt:lpstr>
      <vt:lpstr>PowerPoint 演示文稿</vt:lpstr>
      <vt:lpstr>Encoder和Decoder的作用关系</vt:lpstr>
      <vt:lpstr>An Image is Worth 16x16 Words: Transformers for Image Recognition at Scale</vt:lpstr>
      <vt:lpstr>Abstract</vt:lpstr>
      <vt:lpstr>Introduction</vt:lpstr>
      <vt:lpstr>PowerPoint 演示文稿</vt:lpstr>
      <vt:lpstr>单击此处添加标题</vt:lpstr>
      <vt:lpstr>PowerPoint 演示文稿</vt:lpstr>
      <vt:lpstr>PowerPoint 演示文稿</vt:lpstr>
      <vt:lpstr>PowerPoint 演示文稿</vt:lpstr>
      <vt:lpstr>PowerPoint 演示文稿</vt:lpstr>
      <vt:lpstr>创新点</vt:lpstr>
      <vt:lpstr>不足</vt:lpstr>
      <vt:lpstr>THANKS</vt:lpstr>
      <vt:lpstr>THANKS</vt:lpstr>
      <vt:lpstr>THANKS</vt:lpstr>
      <vt:lpstr>THANKS</vt:lpstr>
      <vt:lpstr>THANKS</vt:lpstr>
      <vt:lpstr>THANKS</vt:lpstr>
      <vt:lpstr>THANKS</vt:lpstr>
      <vt:lpstr>THANKS</vt:lpstr>
      <vt:lpstr>THANKS</vt:lpstr>
      <vt:lpstr>THANKS</vt:lpstr>
      <vt:lpstr>THANKS</vt:lpstr>
      <vt:lpstr>THANKS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北辰丶</dc:creator>
  <cp:lastModifiedBy>昔年°</cp:lastModifiedBy>
  <cp:revision>15</cp:revision>
  <dcterms:created xsi:type="dcterms:W3CDTF">2023-10-11T04:27:00Z</dcterms:created>
  <dcterms:modified xsi:type="dcterms:W3CDTF">2023-10-16T09:21:08Z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E5F5D696B980409480ECF841B83C1CE0_12</vt:lpwstr>
  </property>
  <property fmtid="{D5CDD505-2E9C-101B-9397-08002B2CF9AE}" pid="3" name="KSOProductBuildVer">
    <vt:lpwstr>2052-12.1.0.15712</vt:lpwstr>
  </property>
</Properties>
</file>